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4660"/>
  </p:normalViewPr>
  <p:slideViewPr>
    <p:cSldViewPr snapToGrid="0" snapToObjects="1">
      <p:cViewPr varScale="1">
        <p:scale>
          <a:sx n="109" d="100"/>
          <a:sy n="109" d="100"/>
        </p:scale>
        <p:origin x="117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D3D6502-1252-4428-8402-782B76308A00}" type="datetimeFigureOut">
              <a:rPr lang="en-US" smtClean="0"/>
              <a:t>5/31/2018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83CF79B-34A9-4D79-B63F-364436C08BE1}" type="slidenum">
              <a:rPr lang="en-US" smtClean="0"/>
              <a:t>‹#›</a:t>
            </a:fld>
            <a:endParaRPr lang="en-US"/>
          </a:p>
        </p:txBody>
      </p:sp>
    </p:spTree>
    <p:extLst>
      <p:ext uri="{BB962C8B-B14F-4D97-AF65-F5344CB8AC3E}">
        <p14:creationId xmlns:p14="http://schemas.microsoft.com/office/powerpoint/2010/main" val="38245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3CF79B-34A9-4D79-B63F-364436C08BE1}" type="slidenum">
              <a:rPr lang="en-US" smtClean="0"/>
              <a:t>1</a:t>
            </a:fld>
            <a:endParaRPr lang="en-US"/>
          </a:p>
        </p:txBody>
      </p:sp>
    </p:spTree>
    <p:extLst>
      <p:ext uri="{BB962C8B-B14F-4D97-AF65-F5344CB8AC3E}">
        <p14:creationId xmlns:p14="http://schemas.microsoft.com/office/powerpoint/2010/main" val="177084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5/31/2018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New Electron Extraction materials for Inverted Perovskite Solar Cells</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smtClean="0">
                <a:solidFill>
                  <a:schemeClr val="bg1"/>
                </a:solidFill>
              </a:rPr>
              <a:t>Dr. Luis Echegoyen, The University of Texas at El Paso</a:t>
            </a:r>
            <a:endParaRPr lang="en-US" sz="12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smtClean="0">
                <a:solidFill>
                  <a:schemeClr val="bg1"/>
                </a:solidFill>
              </a:rPr>
              <a:t>DMR PREM - 1205302</a:t>
            </a:r>
            <a:endParaRPr lang="en-US" sz="1200" b="1" dirty="0">
              <a:solidFill>
                <a:schemeClr val="bg1"/>
              </a:solidFill>
            </a:endParaRPr>
          </a:p>
        </p:txBody>
      </p:sp>
      <p:sp>
        <p:nvSpPr>
          <p:cNvPr id="9" name="Text Box 28"/>
          <p:cNvSpPr txBox="1">
            <a:spLocks noChangeArrowheads="1"/>
          </p:cNvSpPr>
          <p:nvPr/>
        </p:nvSpPr>
        <p:spPr bwMode="auto">
          <a:xfrm>
            <a:off x="301925" y="1242224"/>
            <a:ext cx="3985404"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Perovskite solar cells (PSCs), have shown a remarkable increase in </a:t>
            </a:r>
            <a:r>
              <a:rPr lang="en-US" sz="1400" dirty="0" err="1"/>
              <a:t>photoconversion</a:t>
            </a:r>
            <a:r>
              <a:rPr lang="en-US" sz="1400" dirty="0"/>
              <a:t> efficiency (PCE), from 3.8%  in 2009, to 22.1% in 2016. The good electron transporting and solution </a:t>
            </a:r>
            <a:r>
              <a:rPr lang="en-US" sz="1400" dirty="0" err="1"/>
              <a:t>processable</a:t>
            </a:r>
            <a:r>
              <a:rPr lang="en-US" sz="1400" dirty="0"/>
              <a:t> properties of fullerene derivatives make them the most popular electron transporting materials (ETMs) in PSCs. The influence of different adducts on the PCEs of fullerene-based PSCs has not been fully explored to date. </a:t>
            </a:r>
          </a:p>
          <a:p>
            <a:pPr algn="just" eaLnBrk="1" hangingPunct="1"/>
            <a:endParaRPr lang="en-US" sz="1400" dirty="0"/>
          </a:p>
          <a:p>
            <a:pPr algn="just" eaLnBrk="1" hangingPunct="1"/>
            <a:r>
              <a:rPr lang="en-US" sz="1400" dirty="0"/>
              <a:t>Outcome: We reported new functionalized carbon nanomaterials, and PCEs up to 18.6% were obtained when they were used as the ETMs in PSCs.</a:t>
            </a:r>
          </a:p>
          <a:p>
            <a:pPr algn="just" eaLnBrk="1" hangingPunct="1"/>
            <a:endParaRPr lang="en-US" sz="1400" dirty="0"/>
          </a:p>
          <a:p>
            <a:pPr algn="just" eaLnBrk="1" hangingPunct="1"/>
            <a:r>
              <a:rPr lang="en-US" sz="1000" dirty="0"/>
              <a:t>1. E. Castro, G. Zavala, S. </a:t>
            </a:r>
            <a:r>
              <a:rPr lang="en-US" sz="1000" dirty="0" err="1"/>
              <a:t>Seetharaman</a:t>
            </a:r>
            <a:r>
              <a:rPr lang="en-US" sz="1000" dirty="0"/>
              <a:t>, F. D'Souza and L. Echegoyen. </a:t>
            </a:r>
            <a:r>
              <a:rPr lang="en-US" sz="1000" i="1" dirty="0"/>
              <a:t>J. Mater. Chem. A.</a:t>
            </a:r>
            <a:r>
              <a:rPr lang="en-US" sz="1000" dirty="0"/>
              <a:t> </a:t>
            </a:r>
            <a:r>
              <a:rPr lang="en-US" sz="1000" b="1" dirty="0"/>
              <a:t>2017</a:t>
            </a:r>
            <a:r>
              <a:rPr lang="en-US" sz="1000" dirty="0"/>
              <a:t>, </a:t>
            </a:r>
            <a:r>
              <a:rPr lang="en-US" sz="1000" i="1" dirty="0"/>
              <a:t>5</a:t>
            </a:r>
            <a:r>
              <a:rPr lang="en-US" sz="1000" dirty="0"/>
              <a:t>, 19485-19490.</a:t>
            </a:r>
          </a:p>
          <a:p>
            <a:pPr algn="just" eaLnBrk="1" hangingPunct="1"/>
            <a:r>
              <a:rPr lang="en-US" sz="1000" dirty="0"/>
              <a:t>2. E. Castro, T. J. </a:t>
            </a:r>
            <a:r>
              <a:rPr lang="en-US" sz="1000" dirty="0" err="1"/>
              <a:t>Sisto</a:t>
            </a:r>
            <a:r>
              <a:rPr lang="en-US" sz="1000" dirty="0"/>
              <a:t>, E. L. Romero, F. Liu, S. R. </a:t>
            </a:r>
            <a:r>
              <a:rPr lang="en-US" sz="1000" dirty="0" err="1"/>
              <a:t>Peurifoy</a:t>
            </a:r>
            <a:r>
              <a:rPr lang="en-US" sz="1000" dirty="0"/>
              <a:t>, J. Wang, X. Zhu, C. Nuckolls and L. Echegoyen. </a:t>
            </a:r>
            <a:r>
              <a:rPr lang="en-US" sz="1000" i="1" dirty="0" err="1"/>
              <a:t>Angew</a:t>
            </a:r>
            <a:r>
              <a:rPr lang="en-US" sz="1000" i="1" dirty="0"/>
              <a:t>. Chem. Int. Ed</a:t>
            </a:r>
            <a:r>
              <a:rPr lang="en-US" sz="1000" dirty="0"/>
              <a:t>. </a:t>
            </a:r>
            <a:r>
              <a:rPr lang="en-US" sz="1000" b="1" dirty="0"/>
              <a:t>2017</a:t>
            </a:r>
            <a:r>
              <a:rPr lang="en-US" sz="1000" dirty="0"/>
              <a:t>, </a:t>
            </a:r>
            <a:r>
              <a:rPr lang="en-US" sz="1000" i="1" dirty="0"/>
              <a:t>129</a:t>
            </a:r>
            <a:r>
              <a:rPr lang="en-US" sz="1000" dirty="0"/>
              <a:t>, 14840-14844.</a:t>
            </a:r>
          </a:p>
          <a:p>
            <a:pPr algn="just" eaLnBrk="1" hangingPunct="1"/>
            <a:r>
              <a:rPr lang="en-US" sz="1000" dirty="0"/>
              <a:t>3. E. Castro, J. Murillo, O. Fernandez-Delgado and L. Echegoyen</a:t>
            </a:r>
            <a:r>
              <a:rPr lang="en-US" sz="1000" i="1" dirty="0"/>
              <a:t>. J. Mater. Chem. C</a:t>
            </a:r>
            <a:r>
              <a:rPr lang="en-US" sz="1000" dirty="0"/>
              <a:t>. </a:t>
            </a:r>
            <a:r>
              <a:rPr lang="en-US" sz="1000" b="1" dirty="0"/>
              <a:t>2018</a:t>
            </a:r>
            <a:r>
              <a:rPr lang="en-US" sz="1000" dirty="0"/>
              <a:t>, </a:t>
            </a:r>
            <a:r>
              <a:rPr lang="en-US" sz="1000" i="1" dirty="0"/>
              <a:t>6</a:t>
            </a:r>
            <a:r>
              <a:rPr lang="en-US" sz="1000" dirty="0"/>
              <a:t>, 2635-2651.</a:t>
            </a:r>
          </a:p>
          <a:p>
            <a:pPr algn="just" eaLnBrk="1" hangingPunct="1"/>
            <a:r>
              <a:rPr lang="en-US" sz="1000" dirty="0"/>
              <a:t>4. C.-B. Tian, E. Castro, G. Betancourt-Solis, Z.-A. Nan, O. Fernandez-Delgado, S. Jankuru and L. Echegoyen. </a:t>
            </a:r>
            <a:r>
              <a:rPr lang="en-US" sz="1000" i="1" dirty="0"/>
              <a:t>New J. Chem</a:t>
            </a:r>
            <a:r>
              <a:rPr lang="en-US" sz="1000" dirty="0"/>
              <a:t>. </a:t>
            </a:r>
            <a:r>
              <a:rPr lang="en-US" sz="1000" b="1" dirty="0"/>
              <a:t>2018</a:t>
            </a:r>
            <a:r>
              <a:rPr lang="en-US" sz="1000" dirty="0"/>
              <a:t>, </a:t>
            </a:r>
            <a:r>
              <a:rPr lang="en-US" sz="1000" i="1" dirty="0"/>
              <a:t>42</a:t>
            </a:r>
            <a:r>
              <a:rPr lang="en-US" sz="1000" dirty="0"/>
              <a:t>, 2896-2902.</a:t>
            </a:r>
          </a:p>
          <a:p>
            <a:pPr algn="just" eaLnBrk="1" hangingPunct="1"/>
            <a:endParaRPr lang="en-US" altLang="es-ES" sz="1200" dirty="0">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2018</a:t>
            </a:r>
            <a:endParaRPr lang="en-US" sz="1200" b="1" dirty="0">
              <a:solidFill>
                <a:srgbClr val="002060"/>
              </a:solidFill>
            </a:endParaRPr>
          </a:p>
        </p:txBody>
      </p:sp>
      <p:pic>
        <p:nvPicPr>
          <p:cNvPr id="3" name="Picture 2" descr="Two new fullerene derivatives were synthesized, purified and used as the selective extraction layers in perovskite solar cells. The first compound is the classical PCBM, a methano-adduct containing a phenyl group directly attached to the methano carbon and a methyl-butyl ester also attached to the methano carbon, the second is&#10;a pure alpha cis-pyrrolidine C70 adduct containing two methyl ester groups. The compound on the bottom-left is a derived from PCBM, where the ester has been modified with an 2-etyl hexyl group. The other two compounds are carbon nanomaterials composed by four and six perilene diimide unitis, respectively. The main photovoltac characteristics obtained using these compounds are summarized in the table at  the end.&#10;" title="New carbon nanomaterials for perovskite solar cel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8667" y="1754262"/>
            <a:ext cx="4044075" cy="4159496"/>
          </a:xfrm>
          <a:prstGeom prst="rect">
            <a:avLst/>
          </a:prstGeom>
          <a:ln>
            <a:solidFill>
              <a:schemeClr val="tx1"/>
            </a:solidFill>
          </a:ln>
        </p:spPr>
      </p:pic>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11773</TotalTime>
  <Words>298</Words>
  <Application>Microsoft Office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New Electron Extraction materials for Inverted Perovskite Solar Cells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Windows User</cp:lastModifiedBy>
  <cp:revision>25</cp:revision>
  <cp:lastPrinted>2016-08-01T15:14:13Z</cp:lastPrinted>
  <dcterms:created xsi:type="dcterms:W3CDTF">2016-07-19T18:16:54Z</dcterms:created>
  <dcterms:modified xsi:type="dcterms:W3CDTF">2018-05-31T16:10:39Z</dcterms:modified>
  <cp:category/>
</cp:coreProperties>
</file>