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8" r:id="rId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69E0A6-0EF4-418D-812B-D095FB6695B3}" v="17" dt="2019-07-10T21:52:47.2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15" autoAdjust="0"/>
    <p:restoredTop sz="94663"/>
  </p:normalViewPr>
  <p:slideViewPr>
    <p:cSldViewPr snapToGrid="0" snapToObjects="1">
      <p:cViewPr varScale="1">
        <p:scale>
          <a:sx n="111" d="100"/>
          <a:sy n="111" d="100"/>
        </p:scale>
        <p:origin x="1936" y="20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Cullough, Jaimee" userId="7abc7231-8af3-45ba-99cd-109a6c9aa5ac" providerId="ADAL" clId="{0D69E0A6-0EF4-418D-812B-D095FB6695B3}"/>
    <pc:docChg chg="undo modSld">
      <pc:chgData name="McCullough, Jaimee" userId="7abc7231-8af3-45ba-99cd-109a6c9aa5ac" providerId="ADAL" clId="{0D69E0A6-0EF4-418D-812B-D095FB6695B3}" dt="2019-07-10T21:52:47.252" v="16" actId="20577"/>
      <pc:docMkLst>
        <pc:docMk/>
      </pc:docMkLst>
      <pc:sldChg chg="modSp">
        <pc:chgData name="McCullough, Jaimee" userId="7abc7231-8af3-45ba-99cd-109a6c9aa5ac" providerId="ADAL" clId="{0D69E0A6-0EF4-418D-812B-D095FB6695B3}" dt="2019-07-10T21:52:47.252" v="16" actId="20577"/>
        <pc:sldMkLst>
          <pc:docMk/>
          <pc:sldMk cId="3243173290" sldId="258"/>
        </pc:sldMkLst>
        <pc:spChg chg="mod">
          <ac:chgData name="McCullough, Jaimee" userId="7abc7231-8af3-45ba-99cd-109a6c9aa5ac" providerId="ADAL" clId="{0D69E0A6-0EF4-418D-812B-D095FB6695B3}" dt="2019-07-10T21:45:33.733" v="4" actId="6549"/>
          <ac:spMkLst>
            <pc:docMk/>
            <pc:sldMk cId="3243173290" sldId="258"/>
            <ac:spMk id="2" creationId="{00000000-0000-0000-0000-000000000000}"/>
          </ac:spMkLst>
        </pc:spChg>
        <pc:spChg chg="mod">
          <ac:chgData name="McCullough, Jaimee" userId="7abc7231-8af3-45ba-99cd-109a6c9aa5ac" providerId="ADAL" clId="{0D69E0A6-0EF4-418D-812B-D095FB6695B3}" dt="2019-07-10T21:52:47.252" v="16" actId="20577"/>
          <ac:spMkLst>
            <pc:docMk/>
            <pc:sldMk cId="3243173290" sldId="258"/>
            <ac:spMk id="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2D3D6502-1252-4428-8402-782B76308A00}" type="datetimeFigureOut">
              <a:rPr lang="en-US" smtClean="0"/>
              <a:t>7/16/19</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383CF79B-34A9-4D79-B63F-364436C08BE1}" type="slidenum">
              <a:rPr lang="en-US" smtClean="0"/>
              <a:t>‹#›</a:t>
            </a:fld>
            <a:endParaRPr lang="en-US" dirty="0"/>
          </a:p>
        </p:txBody>
      </p:sp>
    </p:spTree>
    <p:extLst>
      <p:ext uri="{BB962C8B-B14F-4D97-AF65-F5344CB8AC3E}">
        <p14:creationId xmlns:p14="http://schemas.microsoft.com/office/powerpoint/2010/main" val="382456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83CF79B-34A9-4D79-B63F-364436C08BE1}" type="slidenum">
              <a:rPr lang="en-US" smtClean="0"/>
              <a:t>1</a:t>
            </a:fld>
            <a:endParaRPr lang="en-US" dirty="0"/>
          </a:p>
        </p:txBody>
      </p:sp>
    </p:spTree>
    <p:extLst>
      <p:ext uri="{BB962C8B-B14F-4D97-AF65-F5344CB8AC3E}">
        <p14:creationId xmlns:p14="http://schemas.microsoft.com/office/powerpoint/2010/main" val="1770840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99748" y="1995294"/>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dirty="0"/>
              <a:t>Click to edit Master title style</a:t>
            </a:r>
            <a:endParaRPr dirty="0"/>
          </a:p>
        </p:txBody>
      </p:sp>
      <p:sp>
        <p:nvSpPr>
          <p:cNvPr id="3" name="Subtitle 2"/>
          <p:cNvSpPr>
            <a:spLocks noGrp="1"/>
          </p:cNvSpPr>
          <p:nvPr>
            <p:ph type="subTitle" idx="1"/>
          </p:nvPr>
        </p:nvSpPr>
        <p:spPr>
          <a:xfrm>
            <a:off x="1399747" y="3956266"/>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dirty="0"/>
          </a:p>
        </p:txBody>
      </p:sp>
      <p:sp>
        <p:nvSpPr>
          <p:cNvPr id="4" name="Date Placeholder 3"/>
          <p:cNvSpPr>
            <a:spLocks noGrp="1"/>
          </p:cNvSpPr>
          <p:nvPr>
            <p:ph type="dt" sz="half" idx="10"/>
          </p:nvPr>
        </p:nvSpPr>
        <p:spPr/>
        <p:txBody>
          <a:bodyPr/>
          <a:lstStyle/>
          <a:p>
            <a:fld id="{DAA67AA0-DEF6-D741-AF0E-1BCF8203E1C0}" type="datetimeFigureOut">
              <a:rPr lang="en-US" smtClean="0"/>
              <a:t>7/16/19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A1B1B6-1873-E042-A246-BC0F54B866B4}"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09929" y="-26103"/>
            <a:ext cx="5281622" cy="803189"/>
          </a:xfrm>
        </p:spPr>
        <p:txBody>
          <a:bodyPr/>
          <a:lstStyle>
            <a:lvl1pPr algn="l">
              <a:defRPr sz="2000">
                <a:solidFill>
                  <a:srgbClr val="FFFFFF"/>
                </a:solidFill>
              </a:defRPr>
            </a:lvl1pPr>
          </a:lstStyle>
          <a:p>
            <a:r>
              <a:rPr lang="en-US" dirty="0"/>
              <a:t>Click to edit Master title style</a:t>
            </a:r>
            <a:endParaRPr dirty="0"/>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DAA67AA0-DEF6-D741-AF0E-1BCF8203E1C0}" type="datetimeFigureOut">
              <a:rPr lang="en-US" smtClean="0"/>
              <a:t>7/16/19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A1B1B6-1873-E042-A246-BC0F54B866B4}"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566513" y="25655"/>
            <a:ext cx="5795584" cy="731178"/>
          </a:xfrm>
        </p:spPr>
        <p:txBody>
          <a:bodyPr/>
          <a:lstStyle>
            <a:lvl1pPr algn="l">
              <a:defRPr sz="2400">
                <a:solidFill>
                  <a:schemeClr val="bg1"/>
                </a:solidFill>
              </a:defRPr>
            </a:lvl1pPr>
          </a:lstStyle>
          <a:p>
            <a:r>
              <a:rPr lang="en-US" dirty="0"/>
              <a:t>Click to edit Master title style</a:t>
            </a:r>
            <a:endParaRPr dirty="0"/>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16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16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5" name="Date Placeholder 4"/>
          <p:cNvSpPr>
            <a:spLocks noGrp="1"/>
          </p:cNvSpPr>
          <p:nvPr>
            <p:ph type="dt" sz="half" idx="10"/>
          </p:nvPr>
        </p:nvSpPr>
        <p:spPr/>
        <p:txBody>
          <a:bodyPr/>
          <a:lstStyle/>
          <a:p>
            <a:fld id="{DAA67AA0-DEF6-D741-AF0E-1BCF8203E1C0}" type="datetimeFigureOut">
              <a:rPr lang="en-US" smtClean="0"/>
              <a:t>7/16/19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A1B1B6-1873-E042-A246-BC0F54B866B4}"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AA67AA0-DEF6-D741-AF0E-1BCF8203E1C0}" type="datetimeFigureOut">
              <a:rPr lang="en-US" smtClean="0"/>
              <a:t>7/16/19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A1B1B6-1873-E042-A246-BC0F54B866B4}"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346036" y="240822"/>
            <a:ext cx="5797964" cy="504198"/>
          </a:xfrm>
        </p:spPr>
        <p:txBody>
          <a:bodyPr/>
          <a:lstStyle>
            <a:lvl1pPr algn="l">
              <a:defRPr sz="2400">
                <a:solidFill>
                  <a:srgbClr val="FFFFFF"/>
                </a:solidFill>
              </a:defRPr>
            </a:lvl1pPr>
          </a:lstStyle>
          <a:p>
            <a:r>
              <a:rPr lang="en-US" dirty="0"/>
              <a:t>Click to edit Master title style</a:t>
            </a:r>
            <a:endParaRPr dirty="0"/>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l">
              <a:spcBef>
                <a:spcPts val="0"/>
              </a:spcBef>
              <a:buNone/>
              <a:defRPr sz="1600" b="1">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l">
              <a:spcBef>
                <a:spcPts val="0"/>
              </a:spcBef>
              <a:buNone/>
              <a:defRPr sz="1600" b="1">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7" name="Date Placeholder 6"/>
          <p:cNvSpPr>
            <a:spLocks noGrp="1"/>
          </p:cNvSpPr>
          <p:nvPr>
            <p:ph type="dt" sz="half" idx="10"/>
          </p:nvPr>
        </p:nvSpPr>
        <p:spPr/>
        <p:txBody>
          <a:bodyPr/>
          <a:lstStyle/>
          <a:p>
            <a:fld id="{DAA67AA0-DEF6-D741-AF0E-1BCF8203E1C0}" type="datetimeFigureOut">
              <a:rPr lang="en-US" smtClean="0"/>
              <a:t>7/16/19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FA1B1B6-1873-E042-A246-BC0F54B866B4}"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image" Target="../media/image2.jpeg"/><Relationship Id="rId12"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6.jpeg"/><Relationship Id="rId5" Type="http://schemas.openxmlformats.org/officeDocument/2006/relationships/slideLayout" Target="../slideLayouts/slideLayout5.xml"/><Relationship Id="rId10" Type="http://schemas.openxmlformats.org/officeDocument/2006/relationships/image" Target="../media/image5.jpeg"/><Relationship Id="rId4" Type="http://schemas.openxmlformats.org/officeDocument/2006/relationships/slideLayout" Target="../slideLayouts/slideLayout4.xml"/><Relationship Id="rId9"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DAA67AA0-DEF6-D741-AF0E-1BCF8203E1C0}" type="datetimeFigureOut">
              <a:rPr lang="en-US" smtClean="0"/>
              <a:t>7/16/19</a:t>
            </a:fld>
            <a:endParaRPr lang="en-US" dirty="0"/>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1FA1B1B6-1873-E042-A246-BC0F54B866B4}" type="slidenum">
              <a:rPr lang="en-US" smtClean="0"/>
              <a:t>‹#›</a:t>
            </a:fld>
            <a:endParaRPr lang="en-US" dirty="0"/>
          </a:p>
        </p:txBody>
      </p:sp>
      <p:pic>
        <p:nvPicPr>
          <p:cNvPr id="7" name="Picture 6" descr="DMR Templates BMAT.jpg"/>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pic>
        <p:nvPicPr>
          <p:cNvPr id="8" name="Picture 7" descr="DMR Templates MMN.jpg"/>
          <p:cNvPicPr>
            <a:picLocks noChangeAspect="1"/>
          </p:cNvPicPr>
          <p:nvPr userDrawn="1"/>
        </p:nvPicPr>
        <p:blipFill>
          <a:blip r:embed="rId8"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pic>
        <p:nvPicPr>
          <p:cNvPr id="9" name="Picture 8" descr="DMR Templates CER.jpg"/>
          <p:cNvPicPr>
            <a:picLocks noChangeAspect="1"/>
          </p:cNvPicPr>
          <p:nvPr userDrawn="1"/>
        </p:nvPicPr>
        <p:blipFill>
          <a:blip r:embed="rId9"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pic>
        <p:nvPicPr>
          <p:cNvPr id="10" name="Picture 9" descr="DMR Templates CMMT.jpg"/>
          <p:cNvPicPr>
            <a:picLocks noChangeAspect="1"/>
          </p:cNvPicPr>
          <p:nvPr userDrawn="1"/>
        </p:nvPicPr>
        <p:blipFill>
          <a:blip r:embed="rId10"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pic>
        <p:nvPicPr>
          <p:cNvPr id="11" name="Picture 10" descr="DMR Templates D.jpg"/>
          <p:cNvPicPr>
            <a:picLocks noChangeAspect="1"/>
          </p:cNvPicPr>
          <p:nvPr userDrawn="1"/>
        </p:nvPicPr>
        <p:blipFill>
          <a:blip r:embed="rId11"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pic>
        <p:nvPicPr>
          <p:cNvPr id="12" name="Picture 11" descr="DMR Templates 88P.jpg"/>
          <p:cNvPicPr>
            <a:picLocks noChangeAspect="1"/>
          </p:cNvPicPr>
          <p:nvPr userDrawn="1"/>
        </p:nvPicPr>
        <p:blipFill>
          <a:blip r:embed="rId1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5" r:id="rId3"/>
    <p:sldLayoutId id="2147483664" r:id="rId4"/>
    <p:sldLayoutId id="2147483666" r:id="rId5"/>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9753" y="110532"/>
            <a:ext cx="4968196" cy="803867"/>
          </a:xfrm>
        </p:spPr>
        <p:txBody>
          <a:bodyPr anchor="ctr"/>
          <a:lstStyle/>
          <a:p>
            <a:r>
              <a:rPr lang="en-US" sz="1600" b="1" dirty="0">
                <a:solidFill>
                  <a:schemeClr val="tx1"/>
                </a:solidFill>
              </a:rPr>
              <a:t>Partnership for the Education and Advancement of Quantum-and </a:t>
            </a:r>
            <a:r>
              <a:rPr lang="en-US" sz="1600" b="1" dirty="0" err="1">
                <a:solidFill>
                  <a:schemeClr val="tx1"/>
                </a:solidFill>
              </a:rPr>
              <a:t>nano</a:t>
            </a:r>
            <a:r>
              <a:rPr lang="en-US" sz="1600" b="1" dirty="0">
                <a:solidFill>
                  <a:schemeClr val="tx1"/>
                </a:solidFill>
              </a:rPr>
              <a:t>-Systems (PEAQS)</a:t>
            </a:r>
            <a:endParaRPr lang="en-US" sz="1800" b="1" dirty="0">
              <a:solidFill>
                <a:schemeClr val="tx1"/>
              </a:solidFill>
            </a:endParaRPr>
          </a:p>
        </p:txBody>
      </p:sp>
      <p:sp>
        <p:nvSpPr>
          <p:cNvPr id="7" name="Rectangle 6"/>
          <p:cNvSpPr/>
          <p:nvPr/>
        </p:nvSpPr>
        <p:spPr>
          <a:xfrm>
            <a:off x="4371035" y="1091604"/>
            <a:ext cx="4692577" cy="307777"/>
          </a:xfrm>
          <a:prstGeom prst="rect">
            <a:avLst/>
          </a:prstGeom>
        </p:spPr>
        <p:txBody>
          <a:bodyPr wrap="square" anchor="ctr">
            <a:spAutoFit/>
          </a:bodyPr>
          <a:lstStyle/>
          <a:p>
            <a:r>
              <a:rPr lang="en-US" sz="1400" b="1">
                <a:solidFill>
                  <a:schemeClr val="bg1"/>
                </a:solidFill>
              </a:rPr>
              <a:t>Jeff Jessing, </a:t>
            </a:r>
            <a:r>
              <a:rPr lang="en-US" sz="1400" b="1" dirty="0">
                <a:solidFill>
                  <a:schemeClr val="bg1"/>
                </a:solidFill>
              </a:rPr>
              <a:t>Fort Lewis College</a:t>
            </a:r>
          </a:p>
        </p:txBody>
      </p:sp>
      <p:sp>
        <p:nvSpPr>
          <p:cNvPr id="8" name="Rectangle 7"/>
          <p:cNvSpPr/>
          <p:nvPr/>
        </p:nvSpPr>
        <p:spPr>
          <a:xfrm>
            <a:off x="152400" y="331529"/>
            <a:ext cx="2759824" cy="307777"/>
          </a:xfrm>
          <a:prstGeom prst="rect">
            <a:avLst/>
          </a:prstGeom>
        </p:spPr>
        <p:txBody>
          <a:bodyPr wrap="square" anchor="ctr">
            <a:spAutoFit/>
          </a:bodyPr>
          <a:lstStyle/>
          <a:p>
            <a:r>
              <a:rPr lang="en-US" sz="1400" b="1" dirty="0">
                <a:solidFill>
                  <a:schemeClr val="bg1"/>
                </a:solidFill>
              </a:rPr>
              <a:t>DMR 1827847</a:t>
            </a:r>
          </a:p>
        </p:txBody>
      </p:sp>
      <p:sp>
        <p:nvSpPr>
          <p:cNvPr id="9" name="Text Box 28"/>
          <p:cNvSpPr txBox="1">
            <a:spLocks noChangeArrowheads="1"/>
          </p:cNvSpPr>
          <p:nvPr/>
        </p:nvSpPr>
        <p:spPr bwMode="auto">
          <a:xfrm>
            <a:off x="301925" y="1242224"/>
            <a:ext cx="3985404" cy="460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1300" b="1" dirty="0"/>
              <a:t>Building Center Community</a:t>
            </a:r>
          </a:p>
          <a:p>
            <a:pPr algn="just" eaLnBrk="1" hangingPunct="1">
              <a:spcAft>
                <a:spcPts val="600"/>
              </a:spcAft>
            </a:pPr>
            <a:r>
              <a:rPr lang="en-US" sz="1300" dirty="0"/>
              <a:t>PEAQS is a partnership between Fort Lewis College, Norfolk State University, and the NSF Science and Technology Center, STROBE. Woven throughout PEAQS are highly collaborative materials science research and education projects requiring a strong center community and confident, empowered undergraduate researchers. In the first 9 months of PEAQS, an emphasis was made to strengthen the PEAQS community and empower our undergraduate researchers through:</a:t>
            </a:r>
          </a:p>
          <a:p>
            <a:pPr marL="285750" indent="-285750" algn="just" eaLnBrk="1" hangingPunct="1">
              <a:buFont typeface="Arial" panose="020B0604020202020204" pitchFamily="34" charset="0"/>
              <a:buChar char="•"/>
            </a:pPr>
            <a:r>
              <a:rPr lang="en-US" sz="1300" dirty="0"/>
              <a:t>6 cross institutional exchanges across all PEAQS nodes, involving &gt;17 faculty, staff, and students leading to numerous collaborative projects</a:t>
            </a:r>
          </a:p>
          <a:p>
            <a:pPr marL="285750" indent="-285750" algn="just" eaLnBrk="1" hangingPunct="1">
              <a:spcBef>
                <a:spcPts val="600"/>
              </a:spcBef>
              <a:buFont typeface="Arial" panose="020B0604020202020204" pitchFamily="34" charset="0"/>
              <a:buChar char="•"/>
            </a:pPr>
            <a:r>
              <a:rPr lang="en-US" sz="1300" dirty="0"/>
              <a:t>Week long research experience at CU Boulder for two FLC undergraduate researchers</a:t>
            </a:r>
          </a:p>
          <a:p>
            <a:pPr marL="285750" indent="-285750" algn="just" eaLnBrk="1" hangingPunct="1">
              <a:spcBef>
                <a:spcPts val="600"/>
              </a:spcBef>
              <a:buFont typeface="Arial" panose="020B0604020202020204" pitchFamily="34" charset="0"/>
              <a:buChar char="•"/>
            </a:pPr>
            <a:r>
              <a:rPr lang="en-US" sz="1300" dirty="0"/>
              <a:t>Numerous oral and poster presentations given by PEAQS undergraduate researchers</a:t>
            </a:r>
          </a:p>
          <a:p>
            <a:pPr marL="285750" indent="-285750" algn="just" eaLnBrk="1" hangingPunct="1">
              <a:spcBef>
                <a:spcPts val="600"/>
              </a:spcBef>
              <a:buFont typeface="Arial" panose="020B0604020202020204" pitchFamily="34" charset="0"/>
              <a:buChar char="•"/>
            </a:pPr>
            <a:r>
              <a:rPr lang="en-US" sz="1300" dirty="0"/>
              <a:t>Peer network building at all institutions through active student groups</a:t>
            </a:r>
            <a:endParaRPr lang="en-US" altLang="es-ES" sz="1300" dirty="0">
              <a:latin typeface="Arial" panose="020B0604020202020204" pitchFamily="34" charset="0"/>
              <a:ea typeface="Calibri" panose="020F0502020204030204" pitchFamily="34" charset="0"/>
              <a:cs typeface="Arial" panose="020B0604020202020204" pitchFamily="34" charset="0"/>
            </a:endParaRPr>
          </a:p>
        </p:txBody>
      </p:sp>
      <p:sp>
        <p:nvSpPr>
          <p:cNvPr id="11" name="Rectangle 37"/>
          <p:cNvSpPr>
            <a:spLocks noChangeArrowheads="1"/>
          </p:cNvSpPr>
          <p:nvPr/>
        </p:nvSpPr>
        <p:spPr bwMode="auto">
          <a:xfrm>
            <a:off x="4470400" y="1727886"/>
            <a:ext cx="4502484" cy="477053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pic>
        <p:nvPicPr>
          <p:cNvPr id="5" name="Picture 4" descr="A group of people standing in a room&#10;&#10;Description automatically generated">
            <a:extLst>
              <a:ext uri="{FF2B5EF4-FFF2-40B4-BE49-F238E27FC236}">
                <a16:creationId xmlns:a16="http://schemas.microsoft.com/office/drawing/2014/main" id="{3ED9D809-5CA7-4082-9D2C-93DE37E373A0}"/>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173178" y="3459109"/>
            <a:ext cx="1751590" cy="1600200"/>
          </a:xfrm>
          <a:prstGeom prst="rect">
            <a:avLst/>
          </a:prstGeom>
        </p:spPr>
      </p:pic>
      <p:pic>
        <p:nvPicPr>
          <p:cNvPr id="10" name="Picture 9" descr="A group of people standing in a room&#10;&#10;Description automatically generated">
            <a:extLst>
              <a:ext uri="{FF2B5EF4-FFF2-40B4-BE49-F238E27FC236}">
                <a16:creationId xmlns:a16="http://schemas.microsoft.com/office/drawing/2014/main" id="{733C39B9-BDED-433B-B970-207877C7AEB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743038" y="1798692"/>
            <a:ext cx="2133600" cy="1600200"/>
          </a:xfrm>
          <a:prstGeom prst="rect">
            <a:avLst/>
          </a:prstGeom>
        </p:spPr>
      </p:pic>
      <p:pic>
        <p:nvPicPr>
          <p:cNvPr id="13" name="Picture 12" descr="A person standing in front of a store&#10;&#10;Description automatically generated">
            <a:extLst>
              <a:ext uri="{FF2B5EF4-FFF2-40B4-BE49-F238E27FC236}">
                <a16:creationId xmlns:a16="http://schemas.microsoft.com/office/drawing/2014/main" id="{3B506621-D0F7-4C36-BF23-79D73FDC4F3A}"/>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4513184" y="3459109"/>
            <a:ext cx="1566776" cy="1600200"/>
          </a:xfrm>
          <a:prstGeom prst="rect">
            <a:avLst/>
          </a:prstGeom>
        </p:spPr>
      </p:pic>
      <p:pic>
        <p:nvPicPr>
          <p:cNvPr id="15" name="Picture 14" descr="A person standing in a room&#10;&#10;Description automatically generated">
            <a:extLst>
              <a:ext uri="{FF2B5EF4-FFF2-40B4-BE49-F238E27FC236}">
                <a16:creationId xmlns:a16="http://schemas.microsoft.com/office/drawing/2014/main" id="{A31589D8-4E12-4607-967A-1409DD419CBB}"/>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6117396" y="3459109"/>
            <a:ext cx="1018346" cy="1600200"/>
          </a:xfrm>
          <a:prstGeom prst="rect">
            <a:avLst/>
          </a:prstGeom>
        </p:spPr>
      </p:pic>
      <p:pic>
        <p:nvPicPr>
          <p:cNvPr id="17" name="Picture 16" descr="A person standing in front of a computer&#10;&#10;Description automatically generated">
            <a:extLst>
              <a:ext uri="{FF2B5EF4-FFF2-40B4-BE49-F238E27FC236}">
                <a16:creationId xmlns:a16="http://schemas.microsoft.com/office/drawing/2014/main" id="{09330BAE-6178-4D5F-B3CE-C36A17D169E5}"/>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rot="10800000">
            <a:off x="4539919" y="1793398"/>
            <a:ext cx="2133600" cy="1600200"/>
          </a:xfrm>
          <a:prstGeom prst="rect">
            <a:avLst/>
          </a:prstGeom>
        </p:spPr>
      </p:pic>
      <p:sp>
        <p:nvSpPr>
          <p:cNvPr id="18" name="TextBox 17">
            <a:extLst>
              <a:ext uri="{FF2B5EF4-FFF2-40B4-BE49-F238E27FC236}">
                <a16:creationId xmlns:a16="http://schemas.microsoft.com/office/drawing/2014/main" id="{EFAAD5D4-D31C-4349-AAA2-C8CBE8D68B29}"/>
              </a:ext>
            </a:extLst>
          </p:cNvPr>
          <p:cNvSpPr txBox="1"/>
          <p:nvPr/>
        </p:nvSpPr>
        <p:spPr>
          <a:xfrm>
            <a:off x="4539919" y="5146298"/>
            <a:ext cx="4384850" cy="1277273"/>
          </a:xfrm>
          <a:prstGeom prst="rect">
            <a:avLst/>
          </a:prstGeom>
          <a:noFill/>
        </p:spPr>
        <p:txBody>
          <a:bodyPr wrap="square" rtlCol="0">
            <a:spAutoFit/>
          </a:bodyPr>
          <a:lstStyle/>
          <a:p>
            <a:r>
              <a:rPr lang="en-US" sz="1100" b="1" dirty="0">
                <a:latin typeface="Arial" panose="020B0604020202020204" pitchFamily="34" charset="0"/>
                <a:cs typeface="Arial" panose="020B0604020202020204" pitchFamily="34" charset="0"/>
              </a:rPr>
              <a:t>Center community building events </a:t>
            </a:r>
            <a:r>
              <a:rPr lang="en-US" sz="1100" i="1" dirty="0">
                <a:latin typeface="Arial" panose="020B0604020202020204" pitchFamily="34" charset="0"/>
                <a:cs typeface="Arial" panose="020B0604020202020204" pitchFamily="34" charset="0"/>
              </a:rPr>
              <a:t>(clockwise from top left)</a:t>
            </a:r>
          </a:p>
          <a:p>
            <a:r>
              <a:rPr lang="en-US" sz="1100" dirty="0">
                <a:latin typeface="Arial" panose="020B0604020202020204" pitchFamily="34" charset="0"/>
                <a:cs typeface="Arial" panose="020B0604020202020204" pitchFamily="34" charset="0"/>
              </a:rPr>
              <a:t>FLC students build communication skills and peer network with their advisors. FLC students spend a week in a STROBE group at CU Boulder. Students, faculty, and staff from all three PEAQS nodes meet to discuss projects. NSU undergraduate gives poster presentation at SPIE conference. Faculty and staff from STROBE and FLC tour NSU labs.</a:t>
            </a:r>
          </a:p>
        </p:txBody>
      </p:sp>
      <p:pic>
        <p:nvPicPr>
          <p:cNvPr id="4" name="Picture 3">
            <a:extLst>
              <a:ext uri="{FF2B5EF4-FFF2-40B4-BE49-F238E27FC236}">
                <a16:creationId xmlns:a16="http://schemas.microsoft.com/office/drawing/2014/main" id="{AE96CF8D-24AA-4418-964B-1FE4F261C768}"/>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3208414" y="9952"/>
            <a:ext cx="1052932" cy="1052932"/>
          </a:xfrm>
          <a:prstGeom prst="rect">
            <a:avLst/>
          </a:prstGeom>
        </p:spPr>
      </p:pic>
    </p:spTree>
    <p:extLst>
      <p:ext uri="{BB962C8B-B14F-4D97-AF65-F5344CB8AC3E}">
        <p14:creationId xmlns:p14="http://schemas.microsoft.com/office/powerpoint/2010/main" val="32431732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Breeze.thmx</Template>
  <TotalTime>11794</TotalTime>
  <Words>221</Words>
  <Application>Microsoft Macintosh PowerPoint</Application>
  <PresentationFormat>On-screen Show (4:3)</PresentationFormat>
  <Paragraphs>12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News Gothic MT</vt:lpstr>
      <vt:lpstr>Wingdings 2</vt:lpstr>
      <vt:lpstr>Breeze</vt:lpstr>
      <vt:lpstr>Partnership for the Education and Advancement of Quantum-and nano-Systems (PEAQS)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rob</dc:creator>
  <cp:keywords/>
  <dc:description/>
  <cp:lastModifiedBy>Divya Abhat</cp:lastModifiedBy>
  <cp:revision>33</cp:revision>
  <cp:lastPrinted>2016-08-01T15:14:13Z</cp:lastPrinted>
  <dcterms:created xsi:type="dcterms:W3CDTF">2016-07-19T18:16:54Z</dcterms:created>
  <dcterms:modified xsi:type="dcterms:W3CDTF">2019-07-16T14:36:53Z</dcterms:modified>
  <cp:category/>
</cp:coreProperties>
</file>