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Marie Schreiner" initials="SMS" lastIdx="1" clrIdx="0">
    <p:extLst>
      <p:ext uri="{19B8F6BF-5375-455C-9EA6-DF929625EA0E}">
        <p15:presenceInfo xmlns:p15="http://schemas.microsoft.com/office/powerpoint/2012/main" userId="Sarah Marie Schrei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0" autoAdjust="0"/>
    <p:restoredTop sz="92674" autoAdjust="0"/>
  </p:normalViewPr>
  <p:slideViewPr>
    <p:cSldViewPr snapToGrid="0" snapToObjects="1">
      <p:cViewPr varScale="1">
        <p:scale>
          <a:sx n="106" d="100"/>
          <a:sy n="106" d="100"/>
        </p:scale>
        <p:origin x="2022"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D3D6502-1252-4428-8402-782B76308A00}" type="datetimeFigureOut">
              <a:rPr lang="en-US" smtClean="0"/>
              <a:t>6/4/2021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83CF79B-34A9-4D79-B63F-364436C08BE1}" type="slidenum">
              <a:rPr lang="en-US" smtClean="0"/>
              <a:t>‹#›</a:t>
            </a:fld>
            <a:endParaRPr lang="en-US" dirty="0"/>
          </a:p>
        </p:txBody>
      </p:sp>
    </p:spTree>
    <p:extLst>
      <p:ext uri="{BB962C8B-B14F-4D97-AF65-F5344CB8AC3E}">
        <p14:creationId xmlns:p14="http://schemas.microsoft.com/office/powerpoint/2010/main" val="382456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new technique has recently been developed based on biomimetic engineered systems commonly referred to as an organ-on-a-chip (</a:t>
            </a:r>
            <a:r>
              <a:rPr lang="en-US" sz="1200" kern="1200" dirty="0" err="1">
                <a:solidFill>
                  <a:schemeClr val="tx1"/>
                </a:solidFill>
                <a:effectLst/>
                <a:latin typeface="+mn-lt"/>
                <a:ea typeface="+mn-ea"/>
                <a:cs typeface="+mn-cs"/>
              </a:rPr>
              <a:t>OoC</a:t>
            </a:r>
            <a:r>
              <a:rPr lang="en-US" sz="1200" kern="1200" dirty="0">
                <a:solidFill>
                  <a:schemeClr val="tx1"/>
                </a:solidFill>
                <a:effectLst/>
                <a:latin typeface="+mn-lt"/>
                <a:ea typeface="+mn-ea"/>
                <a:cs typeface="+mn-cs"/>
              </a:rPr>
              <a:t>). An </a:t>
            </a:r>
            <a:r>
              <a:rPr lang="en-US" sz="1200" kern="1200" dirty="0" err="1">
                <a:solidFill>
                  <a:schemeClr val="tx1"/>
                </a:solidFill>
                <a:effectLst/>
                <a:latin typeface="+mn-lt"/>
                <a:ea typeface="+mn-ea"/>
                <a:cs typeface="+mn-cs"/>
              </a:rPr>
              <a:t>OoC</a:t>
            </a:r>
            <a:r>
              <a:rPr lang="en-US" sz="1200" kern="1200" dirty="0">
                <a:solidFill>
                  <a:schemeClr val="tx1"/>
                </a:solidFill>
                <a:effectLst/>
                <a:latin typeface="+mn-lt"/>
                <a:ea typeface="+mn-ea"/>
                <a:cs typeface="+mn-cs"/>
              </a:rPr>
              <a:t> provides a microenvironment that mimics the structural and mechanical properties of human organ more adequately than both </a:t>
            </a:r>
            <a:r>
              <a:rPr lang="en-US" sz="1200" i="1" kern="1200" dirty="0">
                <a:solidFill>
                  <a:schemeClr val="tx1"/>
                </a:solidFill>
                <a:effectLst/>
                <a:latin typeface="+mn-lt"/>
                <a:ea typeface="+mn-ea"/>
                <a:cs typeface="+mn-cs"/>
              </a:rPr>
              <a:t>in vitro</a:t>
            </a:r>
            <a:r>
              <a:rPr lang="en-US" sz="1200" kern="1200" dirty="0">
                <a:solidFill>
                  <a:schemeClr val="tx1"/>
                </a:solidFill>
                <a:effectLst/>
                <a:latin typeface="+mn-lt"/>
                <a:ea typeface="+mn-ea"/>
                <a:cs typeface="+mn-cs"/>
              </a:rPr>
              <a:t> studies and animal testing. These provide a convenient platform to sustain and transport live tissue into different imaging modalities for high resolution imaging. Recently, PEAQS undergraduate student researchers working with Professors </a:t>
            </a:r>
            <a:r>
              <a:rPr lang="en-US" sz="1200" b="1" kern="1200" dirty="0">
                <a:solidFill>
                  <a:schemeClr val="tx1"/>
                </a:solidFill>
                <a:effectLst/>
                <a:latin typeface="+mn-lt"/>
                <a:ea typeface="+mn-ea"/>
                <a:cs typeface="+mn-cs"/>
              </a:rPr>
              <a:t>Jessing</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Blake</a:t>
            </a:r>
            <a:r>
              <a:rPr lang="en-US" sz="1200" kern="1200" dirty="0">
                <a:solidFill>
                  <a:schemeClr val="tx1"/>
                </a:solidFill>
                <a:effectLst/>
                <a:latin typeface="+mn-lt"/>
                <a:ea typeface="+mn-ea"/>
                <a:cs typeface="+mn-cs"/>
              </a:rPr>
              <a:t> group (FLC) have made substantial progress to create a lung-on-a-chip. To create an </a:t>
            </a:r>
            <a:r>
              <a:rPr lang="en-US" sz="1200" kern="1200" dirty="0" err="1">
                <a:solidFill>
                  <a:schemeClr val="tx1"/>
                </a:solidFill>
                <a:effectLst/>
                <a:latin typeface="+mn-lt"/>
                <a:ea typeface="+mn-ea"/>
                <a:cs typeface="+mn-cs"/>
              </a:rPr>
              <a:t>OoC</a:t>
            </a:r>
            <a:r>
              <a:rPr lang="en-US" sz="1200" kern="1200" dirty="0">
                <a:solidFill>
                  <a:schemeClr val="tx1"/>
                </a:solidFill>
                <a:effectLst/>
                <a:latin typeface="+mn-lt"/>
                <a:ea typeface="+mn-ea"/>
                <a:cs typeface="+mn-cs"/>
              </a:rPr>
              <a:t> that mimics this alveolar-capillary interface, this PEAQS team created a synthetic material that mimics the structural and mechanical properties of the interstitial space as a platform to grow the epithelial and endothelial cells. Instead of taking the traditional approach of using a micropatterned polydimethylsiloxane (PDMS) membrane to mimic the interstitial fluid, this PEAQS team developed a chemical process to thin silicon membranes down to a few microns in thickness and an electrochemical anodization process to produce nanopores in the thinned membranes to better mimic the biological interface. These membranes support the growth of epithelial and endothelial cells in a manner similar to the interface seen in a lung. Students are currently working on a manuscript of these results.</a:t>
            </a:r>
          </a:p>
          <a:p>
            <a:endParaRPr lang="en-US" dirty="0"/>
          </a:p>
        </p:txBody>
      </p:sp>
      <p:sp>
        <p:nvSpPr>
          <p:cNvPr id="4" name="Slide Number Placeholder 3"/>
          <p:cNvSpPr>
            <a:spLocks noGrp="1"/>
          </p:cNvSpPr>
          <p:nvPr>
            <p:ph type="sldNum" sz="quarter" idx="10"/>
          </p:nvPr>
        </p:nvSpPr>
        <p:spPr/>
        <p:txBody>
          <a:bodyPr/>
          <a:lstStyle/>
          <a:p>
            <a:fld id="{383CF79B-34A9-4D79-B63F-364436C08BE1}" type="slidenum">
              <a:rPr lang="en-US" smtClean="0"/>
              <a:t>1</a:t>
            </a:fld>
            <a:endParaRPr lang="en-US" dirty="0"/>
          </a:p>
        </p:txBody>
      </p:sp>
    </p:spTree>
    <p:extLst>
      <p:ext uri="{BB962C8B-B14F-4D97-AF65-F5344CB8AC3E}">
        <p14:creationId xmlns:p14="http://schemas.microsoft.com/office/powerpoint/2010/main" val="1770840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6/4/2021</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330" y="110532"/>
            <a:ext cx="4198536" cy="803867"/>
          </a:xfrm>
        </p:spPr>
        <p:txBody>
          <a:bodyPr anchor="ctr"/>
          <a:lstStyle/>
          <a:p>
            <a:r>
              <a:rPr lang="en-US" sz="1900" b="1" dirty="0">
                <a:solidFill>
                  <a:schemeClr val="tx1"/>
                </a:solidFill>
                <a:latin typeface="Arial" panose="020B0604020202020204" pitchFamily="34" charset="0"/>
                <a:cs typeface="Arial" panose="020B0604020202020204" pitchFamily="34" charset="0"/>
              </a:rPr>
              <a:t>Integration of a Novel </a:t>
            </a:r>
            <a:r>
              <a:rPr lang="en-US" sz="1900" b="1" dirty="0" err="1">
                <a:solidFill>
                  <a:schemeClr val="tx1"/>
                </a:solidFill>
                <a:latin typeface="Arial" panose="020B0604020202020204" pitchFamily="34" charset="0"/>
                <a:cs typeface="Arial" panose="020B0604020202020204" pitchFamily="34" charset="0"/>
              </a:rPr>
              <a:t>Biomembrane</a:t>
            </a:r>
            <a:r>
              <a:rPr lang="en-US" sz="1900" b="1" dirty="0">
                <a:solidFill>
                  <a:schemeClr val="tx1"/>
                </a:solidFill>
                <a:latin typeface="Arial" panose="020B0604020202020204" pitchFamily="34" charset="0"/>
                <a:cs typeface="Arial" panose="020B0604020202020204" pitchFamily="34" charset="0"/>
              </a:rPr>
              <a:t> into a Lung-on-a-Chip </a:t>
            </a:r>
            <a:r>
              <a:rPr lang="en-US" sz="1900" b="1" dirty="0" err="1">
                <a:solidFill>
                  <a:schemeClr val="tx1"/>
                </a:solidFill>
                <a:latin typeface="Arial" panose="020B0604020202020204" pitchFamily="34" charset="0"/>
                <a:cs typeface="Arial" panose="020B0604020202020204" pitchFamily="34" charset="0"/>
              </a:rPr>
              <a:t>Microfluidic</a:t>
            </a:r>
            <a:r>
              <a:rPr lang="en-US" sz="1900" b="1">
                <a:solidFill>
                  <a:schemeClr val="tx1"/>
                </a:solidFill>
                <a:latin typeface="Arial" panose="020B0604020202020204" pitchFamily="34" charset="0"/>
                <a:cs typeface="Arial" panose="020B0604020202020204" pitchFamily="34" charset="0"/>
              </a:rPr>
              <a:t> Test-Platform</a:t>
            </a:r>
            <a:endParaRPr lang="en-US" sz="1900" b="1"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4371035" y="1091604"/>
            <a:ext cx="4692577" cy="307777"/>
          </a:xfrm>
          <a:prstGeom prst="rect">
            <a:avLst/>
          </a:prstGeom>
        </p:spPr>
        <p:txBody>
          <a:bodyPr wrap="square" anchor="ctr">
            <a:spAutoFit/>
          </a:bodyPr>
          <a:lstStyle/>
          <a:p>
            <a:r>
              <a:rPr lang="en-US" sz="1400" b="1" dirty="0">
                <a:solidFill>
                  <a:schemeClr val="bg1"/>
                </a:solidFill>
                <a:latin typeface="Arial" panose="020B0604020202020204" pitchFamily="34" charset="0"/>
                <a:cs typeface="Arial" panose="020B0604020202020204" pitchFamily="34" charset="0"/>
              </a:rPr>
              <a:t>Jeff Jessing, Fort Lewis College</a:t>
            </a:r>
          </a:p>
        </p:txBody>
      </p:sp>
      <p:sp>
        <p:nvSpPr>
          <p:cNvPr id="8" name="Rectangle 7"/>
          <p:cNvSpPr/>
          <p:nvPr/>
        </p:nvSpPr>
        <p:spPr>
          <a:xfrm>
            <a:off x="152400" y="331529"/>
            <a:ext cx="2759824" cy="307777"/>
          </a:xfrm>
          <a:prstGeom prst="rect">
            <a:avLst/>
          </a:prstGeom>
        </p:spPr>
        <p:txBody>
          <a:bodyPr wrap="square" anchor="ctr">
            <a:spAutoFit/>
          </a:bodyPr>
          <a:lstStyle/>
          <a:p>
            <a:r>
              <a:rPr lang="en-US" sz="1400" b="1" dirty="0">
                <a:solidFill>
                  <a:schemeClr val="bg1"/>
                </a:solidFill>
                <a:latin typeface="Arial" panose="020B0604020202020204" pitchFamily="34" charset="0"/>
                <a:cs typeface="Arial" panose="020B0604020202020204" pitchFamily="34" charset="0"/>
              </a:rPr>
              <a:t>DMR 1827847</a:t>
            </a:r>
          </a:p>
        </p:txBody>
      </p:sp>
      <p:sp>
        <p:nvSpPr>
          <p:cNvPr id="9" name="Text Box 28"/>
          <p:cNvSpPr txBox="1">
            <a:spLocks noChangeArrowheads="1"/>
          </p:cNvSpPr>
          <p:nvPr/>
        </p:nvSpPr>
        <p:spPr bwMode="auto">
          <a:xfrm>
            <a:off x="491347" y="1399381"/>
            <a:ext cx="3985404"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t>The Lung-on-a-Chip team at Fort Lewis College developed a novel fabrication method to produce a viable porous silicon </a:t>
            </a:r>
            <a:r>
              <a:rPr lang="en-US" sz="1400" dirty="0" err="1"/>
              <a:t>biomembrane</a:t>
            </a:r>
            <a:r>
              <a:rPr lang="en-US" sz="1400" dirty="0"/>
              <a:t> that mimics the functionality of the human interstitial space that separates the alveolar cells and the capillary cells where the gas exchange occurs in the lungs.  This membrane has been successfully integrated into a test-platform in the form of a microfluidic device that allows for studies of interactions between different types of tissues within the lungs, mechanical and structural effects on the membrane and provides a live cell imaging platform (Fig top). The most recent efforts on this project were performed by undergraduate scholars in the form of interdisciplinary senior capstone project team from the Physics &amp; Engineering department.  The undergraduate scholars showed that both alveolar and capillary cells can grow successfully within this </a:t>
            </a:r>
            <a:r>
              <a:rPr lang="en-US" sz="1400" dirty="0" err="1"/>
              <a:t>microfluidic</a:t>
            </a:r>
            <a:r>
              <a:rPr lang="en-US" sz="1400" dirty="0"/>
              <a:t> device and are currently submitting a manuscript of their results. </a:t>
            </a:r>
          </a:p>
        </p:txBody>
      </p:sp>
      <p:sp>
        <p:nvSpPr>
          <p:cNvPr id="11" name="Rectangle 37"/>
          <p:cNvSpPr>
            <a:spLocks noChangeArrowheads="1"/>
          </p:cNvSpPr>
          <p:nvPr/>
        </p:nvSpPr>
        <p:spPr bwMode="auto">
          <a:xfrm>
            <a:off x="4667250" y="1540374"/>
            <a:ext cx="4076700" cy="4654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 name="Rectangle 3">
            <a:extLst>
              <a:ext uri="{FF2B5EF4-FFF2-40B4-BE49-F238E27FC236}">
                <a16:creationId xmlns:a16="http://schemas.microsoft.com/office/drawing/2014/main" id="{FEE3056C-6CB7-4D9A-8BD5-D75A114F7BAB}"/>
              </a:ext>
            </a:extLst>
          </p:cNvPr>
          <p:cNvSpPr/>
          <p:nvPr/>
        </p:nvSpPr>
        <p:spPr>
          <a:xfrm>
            <a:off x="4667250" y="5320948"/>
            <a:ext cx="4076700" cy="430887"/>
          </a:xfrm>
          <a:prstGeom prst="rect">
            <a:avLst/>
          </a:prstGeom>
        </p:spPr>
        <p:txBody>
          <a:bodyPr wrap="square">
            <a:spAutoFit/>
          </a:bodyPr>
          <a:lstStyle/>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B7E0937D-938C-44DC-B430-A8A0AF69B7B5}"/>
              </a:ext>
            </a:extLst>
          </p:cNvPr>
          <p:cNvPicPr>
            <a:picLocks noChangeAspect="1"/>
          </p:cNvPicPr>
          <p:nvPr/>
        </p:nvPicPr>
        <p:blipFill>
          <a:blip r:embed="rId3"/>
          <a:stretch>
            <a:fillRect/>
          </a:stretch>
        </p:blipFill>
        <p:spPr>
          <a:xfrm>
            <a:off x="3208414" y="9952"/>
            <a:ext cx="1052932" cy="1052932"/>
          </a:xfrm>
          <a:prstGeom prst="rect">
            <a:avLst/>
          </a:prstGeom>
        </p:spPr>
      </p:pic>
      <p:pic>
        <p:nvPicPr>
          <p:cNvPr id="12" name="Picture 11">
            <a:extLst>
              <a:ext uri="{FF2B5EF4-FFF2-40B4-BE49-F238E27FC236}">
                <a16:creationId xmlns:a16="http://schemas.microsoft.com/office/drawing/2014/main" id="{0D4F3CBC-4253-4576-9883-7ED7A32313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2170" y="6557130"/>
            <a:ext cx="1027153" cy="274320"/>
          </a:xfrm>
          <a:prstGeom prst="rect">
            <a:avLst/>
          </a:prstGeom>
        </p:spPr>
      </p:pic>
      <p:pic>
        <p:nvPicPr>
          <p:cNvPr id="14" name="Picture 13" descr="A close up of a sign&#10;&#10;Description automatically generated">
            <a:extLst>
              <a:ext uri="{FF2B5EF4-FFF2-40B4-BE49-F238E27FC236}">
                <a16:creationId xmlns:a16="http://schemas.microsoft.com/office/drawing/2014/main" id="{15437C21-4DAE-4D38-9343-DECDE4528A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2343" y="6558540"/>
            <a:ext cx="800100" cy="274320"/>
          </a:xfrm>
          <a:prstGeom prst="rect">
            <a:avLst/>
          </a:prstGeom>
        </p:spPr>
      </p:pic>
      <p:pic>
        <p:nvPicPr>
          <p:cNvPr id="17" name="Picture 16" descr="A close up of a sign&#10;&#10;Description automatically generated">
            <a:extLst>
              <a:ext uri="{FF2B5EF4-FFF2-40B4-BE49-F238E27FC236}">
                <a16:creationId xmlns:a16="http://schemas.microsoft.com/office/drawing/2014/main" id="{22FBB221-8A49-4B22-B049-0D576BCD067E}"/>
              </a:ext>
            </a:extLst>
          </p:cNvPr>
          <p:cNvPicPr>
            <a:picLocks noChangeAspect="1"/>
          </p:cNvPicPr>
          <p:nvPr/>
        </p:nvPicPr>
        <p:blipFill>
          <a:blip r:embed="rId6"/>
          <a:stretch>
            <a:fillRect/>
          </a:stretch>
        </p:blipFill>
        <p:spPr>
          <a:xfrm>
            <a:off x="7571164" y="6557130"/>
            <a:ext cx="893240" cy="274320"/>
          </a:xfrm>
          <a:prstGeom prst="rect">
            <a:avLst/>
          </a:prstGeom>
        </p:spPr>
      </p:pic>
      <p:pic>
        <p:nvPicPr>
          <p:cNvPr id="16" name="Picture 15" descr="Diagram&#10;&#10;Description automatically generated">
            <a:extLst>
              <a:ext uri="{FF2B5EF4-FFF2-40B4-BE49-F238E27FC236}">
                <a16:creationId xmlns:a16="http://schemas.microsoft.com/office/drawing/2014/main" id="{A71139ED-FFF9-4ED3-99C2-040C1E783DF8}"/>
              </a:ext>
            </a:extLst>
          </p:cNvPr>
          <p:cNvPicPr/>
          <p:nvPr/>
        </p:nvPicPr>
        <p:blipFill>
          <a:blip r:embed="rId7"/>
          <a:stretch>
            <a:fillRect/>
          </a:stretch>
        </p:blipFill>
        <p:spPr>
          <a:xfrm>
            <a:off x="5064585" y="1556931"/>
            <a:ext cx="3191752" cy="2312500"/>
          </a:xfrm>
          <a:prstGeom prst="rect">
            <a:avLst/>
          </a:prstGeom>
        </p:spPr>
      </p:pic>
      <p:pic>
        <p:nvPicPr>
          <p:cNvPr id="5" name="Picture 4" descr="A group of people holding signs&#10;&#10;Description automatically generated with low confidence">
            <a:extLst>
              <a:ext uri="{FF2B5EF4-FFF2-40B4-BE49-F238E27FC236}">
                <a16:creationId xmlns:a16="http://schemas.microsoft.com/office/drawing/2014/main" id="{66B8AF38-D88D-4B8C-8CF7-D154E2C763B0}"/>
              </a:ext>
            </a:extLst>
          </p:cNvPr>
          <p:cNvPicPr>
            <a:picLocks noChangeAspect="1"/>
          </p:cNvPicPr>
          <p:nvPr/>
        </p:nvPicPr>
        <p:blipFill>
          <a:blip r:embed="rId8"/>
          <a:stretch>
            <a:fillRect/>
          </a:stretch>
        </p:blipFill>
        <p:spPr>
          <a:xfrm>
            <a:off x="4888592" y="3853140"/>
            <a:ext cx="3657462" cy="1676337"/>
          </a:xfrm>
          <a:prstGeom prst="rect">
            <a:avLst/>
          </a:prstGeom>
        </p:spPr>
      </p:pic>
      <p:sp>
        <p:nvSpPr>
          <p:cNvPr id="18" name="Rectangle 17">
            <a:extLst>
              <a:ext uri="{FF2B5EF4-FFF2-40B4-BE49-F238E27FC236}">
                <a16:creationId xmlns:a16="http://schemas.microsoft.com/office/drawing/2014/main" id="{303B575E-77D4-415C-9951-801A6BF59A8E}"/>
              </a:ext>
            </a:extLst>
          </p:cNvPr>
          <p:cNvSpPr/>
          <p:nvPr/>
        </p:nvSpPr>
        <p:spPr>
          <a:xfrm>
            <a:off x="4705183" y="5524664"/>
            <a:ext cx="4000834" cy="707886"/>
          </a:xfrm>
          <a:prstGeom prst="rect">
            <a:avLst/>
          </a:prstGeom>
        </p:spPr>
        <p:txBody>
          <a:bodyPr wrap="square">
            <a:spAutoFit/>
          </a:bodyPr>
          <a:lstStyle/>
          <a:p>
            <a:pPr algn="just"/>
            <a:r>
              <a:rPr lang="en-US" sz="1000" b="1" dirty="0">
                <a:latin typeface="Arial" panose="020B0604020202020204" pitchFamily="34" charset="0"/>
                <a:ea typeface="Calibri" panose="020F0502020204030204" pitchFamily="34" charset="0"/>
                <a:cs typeface="Arial" panose="020B0604020202020204" pitchFamily="34" charset="0"/>
              </a:rPr>
              <a:t>TOP </a:t>
            </a:r>
            <a:r>
              <a:rPr lang="en-US" sz="1000" dirty="0">
                <a:latin typeface="Arial" panose="020B0604020202020204" pitchFamily="34" charset="0"/>
                <a:ea typeface="Calibri" panose="020F0502020204030204" pitchFamily="34" charset="0"/>
                <a:cs typeface="Arial" panose="020B0604020202020204" pitchFamily="34" charset="0"/>
              </a:rPr>
              <a:t>Schematic for the microfluidic Lung on a Chip device designed at Fort Lewis College</a:t>
            </a:r>
            <a:r>
              <a:rPr lang="en-US" sz="1000" dirty="0">
                <a:latin typeface="Arial" panose="020B0604020202020204" pitchFamily="34" charset="0"/>
                <a:cs typeface="Arial" panose="020B0604020202020204" pitchFamily="34" charset="0"/>
              </a:rPr>
              <a:t>.</a:t>
            </a:r>
            <a:r>
              <a:rPr lang="en-US" sz="1000" dirty="0">
                <a:latin typeface="Arial" panose="020B0604020202020204" pitchFamily="34" charset="0"/>
                <a:ea typeface="Calibri" panose="020F050202020403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BOTTOM</a:t>
            </a:r>
            <a:r>
              <a:rPr lang="en-US" sz="1000" dirty="0">
                <a:latin typeface="Arial" panose="020B0604020202020204" pitchFamily="34" charset="0"/>
                <a:cs typeface="Arial" panose="020B0604020202020204" pitchFamily="34" charset="0"/>
              </a:rPr>
              <a:t> Senior Capstone team presenting their work at the FLC Spring Research Symposium (left to right: Nic Theobald, Zachry Szura, Alex Romme, and Mark Torres)</a:t>
            </a: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12176</TotalTime>
  <Words>438</Words>
  <Application>Microsoft Office PowerPoint</Application>
  <PresentationFormat>On-screen Show (4:3)</PresentationFormat>
  <Paragraphs>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Integration of a Novel Biomembrane into a Lung-on-a-Chip Microfluidic Test-Platform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McCullough, Jaimee</cp:lastModifiedBy>
  <cp:revision>54</cp:revision>
  <cp:lastPrinted>2016-08-01T15:14:13Z</cp:lastPrinted>
  <dcterms:created xsi:type="dcterms:W3CDTF">2016-07-19T18:16:54Z</dcterms:created>
  <dcterms:modified xsi:type="dcterms:W3CDTF">2021-06-04T16:33:36Z</dcterms:modified>
  <cp:category/>
</cp:coreProperties>
</file>