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Marie Schreiner" initials="SM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37" autoAdjust="0"/>
    <p:restoredTop sz="84799" autoAdjust="0"/>
  </p:normalViewPr>
  <p:slideViewPr>
    <p:cSldViewPr snapToGrid="0">
      <p:cViewPr varScale="1">
        <p:scale>
          <a:sx n="81" d="100"/>
          <a:sy n="81" d="100"/>
        </p:scale>
        <p:origin x="-86" y="-235"/>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D3D6502-1252-4428-8402-782B76308A00}" type="datetimeFigureOut">
              <a:rPr lang="en-US" smtClean="0"/>
              <a:t>6/2/2021</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83CF79B-34A9-4D79-B63F-364436C08BE1}" type="slidenum">
              <a:rPr lang="en-US" smtClean="0"/>
              <a:t>‹#›</a:t>
            </a:fld>
            <a:endParaRPr lang="en-US" dirty="0"/>
          </a:p>
        </p:txBody>
      </p:sp>
    </p:spTree>
    <p:extLst>
      <p:ext uri="{BB962C8B-B14F-4D97-AF65-F5344CB8AC3E}">
        <p14:creationId xmlns:p14="http://schemas.microsoft.com/office/powerpoint/2010/main" val="382456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Needs technical description</a:t>
            </a:r>
          </a:p>
          <a:p>
            <a:endParaRPr lang="en-US" dirty="0"/>
          </a:p>
        </p:txBody>
      </p:sp>
      <p:sp>
        <p:nvSpPr>
          <p:cNvPr id="4" name="Slide Number Placeholder 3"/>
          <p:cNvSpPr>
            <a:spLocks noGrp="1"/>
          </p:cNvSpPr>
          <p:nvPr>
            <p:ph type="sldNum" sz="quarter" idx="10"/>
          </p:nvPr>
        </p:nvSpPr>
        <p:spPr/>
        <p:txBody>
          <a:bodyPr/>
          <a:lstStyle/>
          <a:p>
            <a:fld id="{383CF79B-34A9-4D79-B63F-364436C08BE1}" type="slidenum">
              <a:rPr lang="en-US" smtClean="0"/>
              <a:t>1</a:t>
            </a:fld>
            <a:endParaRPr lang="en-US" dirty="0"/>
          </a:p>
        </p:txBody>
      </p:sp>
    </p:spTree>
    <p:extLst>
      <p:ext uri="{BB962C8B-B14F-4D97-AF65-F5344CB8AC3E}">
        <p14:creationId xmlns:p14="http://schemas.microsoft.com/office/powerpoint/2010/main" val="1770840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6/2/2021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6/2/2021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6/2/2021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6/2/2021</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dirty="0"/>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330" y="110532"/>
            <a:ext cx="4198536" cy="803867"/>
          </a:xfrm>
        </p:spPr>
        <p:txBody>
          <a:bodyPr anchor="ctr"/>
          <a:lstStyle/>
          <a:p>
            <a:r>
              <a:rPr lang="en-US" sz="1900" b="1" dirty="0">
                <a:solidFill>
                  <a:schemeClr val="tx1"/>
                </a:solidFill>
                <a:latin typeface="Arial" panose="020B0604020202020204" pitchFamily="34" charset="0"/>
                <a:cs typeface="Arial" panose="020B0604020202020204" pitchFamily="34" charset="0"/>
              </a:rPr>
              <a:t>Collaborative materials characterization</a:t>
            </a:r>
          </a:p>
        </p:txBody>
      </p:sp>
      <p:sp>
        <p:nvSpPr>
          <p:cNvPr id="7" name="Rectangle 6"/>
          <p:cNvSpPr/>
          <p:nvPr/>
        </p:nvSpPr>
        <p:spPr>
          <a:xfrm>
            <a:off x="4371035" y="1091604"/>
            <a:ext cx="4692577" cy="307777"/>
          </a:xfrm>
          <a:prstGeom prst="rect">
            <a:avLst/>
          </a:prstGeom>
        </p:spPr>
        <p:txBody>
          <a:bodyPr wrap="square" anchor="ctr">
            <a:spAutoFit/>
          </a:bodyPr>
          <a:lstStyle/>
          <a:p>
            <a:r>
              <a:rPr lang="en-US" sz="1400" b="1" dirty="0">
                <a:solidFill>
                  <a:schemeClr val="bg1"/>
                </a:solidFill>
                <a:latin typeface="Arial" panose="020B0604020202020204" pitchFamily="34" charset="0"/>
                <a:cs typeface="Arial" panose="020B0604020202020204" pitchFamily="34" charset="0"/>
              </a:rPr>
              <a:t>Doyle Temple, Norfolk State University</a:t>
            </a:r>
          </a:p>
        </p:txBody>
      </p:sp>
      <p:sp>
        <p:nvSpPr>
          <p:cNvPr id="8" name="Rectangle 7"/>
          <p:cNvSpPr/>
          <p:nvPr/>
        </p:nvSpPr>
        <p:spPr>
          <a:xfrm>
            <a:off x="152400" y="331529"/>
            <a:ext cx="2759824" cy="307777"/>
          </a:xfrm>
          <a:prstGeom prst="rect">
            <a:avLst/>
          </a:prstGeom>
        </p:spPr>
        <p:txBody>
          <a:bodyPr wrap="square" anchor="ctr">
            <a:spAutoFit/>
          </a:bodyPr>
          <a:lstStyle/>
          <a:p>
            <a:r>
              <a:rPr lang="en-US" sz="1400" b="1" dirty="0">
                <a:solidFill>
                  <a:schemeClr val="bg1"/>
                </a:solidFill>
                <a:latin typeface="Arial" panose="020B0604020202020204" pitchFamily="34" charset="0"/>
                <a:cs typeface="Arial" panose="020B0604020202020204" pitchFamily="34" charset="0"/>
              </a:rPr>
              <a:t>DMR 1827847</a:t>
            </a:r>
          </a:p>
        </p:txBody>
      </p:sp>
      <p:sp>
        <p:nvSpPr>
          <p:cNvPr id="9" name="Text Box 28"/>
          <p:cNvSpPr txBox="1">
            <a:spLocks noChangeArrowheads="1"/>
          </p:cNvSpPr>
          <p:nvPr/>
        </p:nvSpPr>
        <p:spPr bwMode="auto">
          <a:xfrm>
            <a:off x="141668" y="1064181"/>
            <a:ext cx="4146785"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600" dirty="0"/>
              <a:t>PEAQS has successfully </a:t>
            </a:r>
            <a:r>
              <a:rPr lang="en-US" sz="1600" dirty="0" smtClean="0"/>
              <a:t>leveraged the new laboratory space allocated to the project  during years 1 and 2 to begin a successful program in single crystal growth of quantum materials.  This work has also led to the award of a $500k Department of Defense instrumentation grant for a new</a:t>
            </a:r>
            <a:r>
              <a:rPr lang="en-US" sz="1600" dirty="0" smtClean="0"/>
              <a:t> x-ray powder pattern diffractometer and an x-ray single crystal Laue diffractometer which are needed for characterization of the the crystals grown by PEAQS students. The Laue diffractometer will be the only one in the located within a 500 mile radius of NSU. Additional laboratory space for the the project has been allocated for installation of the x-ray equipment on the first floor of the NSU McDemmond Center for Applied Research.  Additionally, the crystal growth results were reported by students in two posters and one talk at the spring MRS conference. </a:t>
            </a:r>
            <a:endParaRPr lang="en-US" sz="1600" dirty="0"/>
          </a:p>
        </p:txBody>
      </p:sp>
      <p:pic>
        <p:nvPicPr>
          <p:cNvPr id="13" name="Picture 12">
            <a:extLst>
              <a:ext uri="{FF2B5EF4-FFF2-40B4-BE49-F238E27FC236}">
                <a16:creationId xmlns:a16="http://schemas.microsoft.com/office/drawing/2014/main" xmlns="" id="{B7E0937D-938C-44DC-B430-A8A0AF69B7B5}"/>
              </a:ext>
            </a:extLst>
          </p:cNvPr>
          <p:cNvPicPr>
            <a:picLocks noChangeAspect="1"/>
          </p:cNvPicPr>
          <p:nvPr/>
        </p:nvPicPr>
        <p:blipFill>
          <a:blip r:embed="rId3"/>
          <a:stretch>
            <a:fillRect/>
          </a:stretch>
        </p:blipFill>
        <p:spPr>
          <a:xfrm>
            <a:off x="3208414" y="9952"/>
            <a:ext cx="1052932" cy="1052932"/>
          </a:xfrm>
          <a:prstGeom prst="rect">
            <a:avLst/>
          </a:prstGeom>
        </p:spPr>
      </p:pic>
      <p:pic>
        <p:nvPicPr>
          <p:cNvPr id="12" name="Picture 11">
            <a:extLst>
              <a:ext uri="{FF2B5EF4-FFF2-40B4-BE49-F238E27FC236}">
                <a16:creationId xmlns:a16="http://schemas.microsoft.com/office/drawing/2014/main" xmlns="" id="{9AE9ABB7-5F11-4443-8298-F5542AFF0C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2170" y="6557130"/>
            <a:ext cx="1027153" cy="274320"/>
          </a:xfrm>
          <a:prstGeom prst="rect">
            <a:avLst/>
          </a:prstGeom>
        </p:spPr>
      </p:pic>
      <p:pic>
        <p:nvPicPr>
          <p:cNvPr id="14" name="Picture 13" descr="A close up of a sign&#10;&#10;Description automatically generated">
            <a:extLst>
              <a:ext uri="{FF2B5EF4-FFF2-40B4-BE49-F238E27FC236}">
                <a16:creationId xmlns:a16="http://schemas.microsoft.com/office/drawing/2014/main" xmlns="" id="{958C4206-5878-4F15-BCC9-5532622735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2343" y="6558540"/>
            <a:ext cx="800100" cy="274320"/>
          </a:xfrm>
          <a:prstGeom prst="rect">
            <a:avLst/>
          </a:prstGeom>
        </p:spPr>
      </p:pic>
      <p:pic>
        <p:nvPicPr>
          <p:cNvPr id="15" name="Picture 14" descr="A close up of a sign&#10;&#10;Description automatically generated">
            <a:extLst>
              <a:ext uri="{FF2B5EF4-FFF2-40B4-BE49-F238E27FC236}">
                <a16:creationId xmlns:a16="http://schemas.microsoft.com/office/drawing/2014/main" xmlns="" id="{081ACB93-06FF-47C2-943D-F44DD81E90B2}"/>
              </a:ext>
            </a:extLst>
          </p:cNvPr>
          <p:cNvPicPr>
            <a:picLocks noChangeAspect="1"/>
          </p:cNvPicPr>
          <p:nvPr/>
        </p:nvPicPr>
        <p:blipFill>
          <a:blip r:embed="rId6"/>
          <a:stretch>
            <a:fillRect/>
          </a:stretch>
        </p:blipFill>
        <p:spPr>
          <a:xfrm>
            <a:off x="7571164" y="6557130"/>
            <a:ext cx="893240" cy="274320"/>
          </a:xfrm>
          <a:prstGeom prst="rect">
            <a:avLst/>
          </a:prstGeom>
        </p:spPr>
      </p:pic>
      <p:grpSp>
        <p:nvGrpSpPr>
          <p:cNvPr id="3" name="Group 2"/>
          <p:cNvGrpSpPr/>
          <p:nvPr/>
        </p:nvGrpSpPr>
        <p:grpSpPr>
          <a:xfrm>
            <a:off x="4411745" y="1576586"/>
            <a:ext cx="4651867" cy="4616824"/>
            <a:chOff x="4411745" y="1576586"/>
            <a:chExt cx="4651867" cy="4616824"/>
          </a:xfrm>
        </p:grpSpPr>
        <p:sp>
          <p:nvSpPr>
            <p:cNvPr id="11" name="Rectangle 37"/>
            <p:cNvSpPr>
              <a:spLocks noChangeArrowheads="1"/>
            </p:cNvSpPr>
            <p:nvPr/>
          </p:nvSpPr>
          <p:spPr bwMode="auto">
            <a:xfrm>
              <a:off x="4448709" y="1576586"/>
              <a:ext cx="4614903" cy="46168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4" name="Rectangle 3">
              <a:extLst>
                <a:ext uri="{FF2B5EF4-FFF2-40B4-BE49-F238E27FC236}">
                  <a16:creationId xmlns:a16="http://schemas.microsoft.com/office/drawing/2014/main" xmlns="" id="{FEE3056C-6CB7-4D9A-8BD5-D75A114F7BAB}"/>
                </a:ext>
              </a:extLst>
            </p:cNvPr>
            <p:cNvSpPr/>
            <p:nvPr/>
          </p:nvSpPr>
          <p:spPr>
            <a:xfrm>
              <a:off x="4411745" y="5407628"/>
              <a:ext cx="4642441" cy="769441"/>
            </a:xfrm>
            <a:prstGeom prst="rect">
              <a:avLst/>
            </a:prstGeom>
          </p:spPr>
          <p:txBody>
            <a:bodyPr wrap="square">
              <a:spAutoFit/>
            </a:bodyPr>
            <a:lstStyle/>
            <a:p>
              <a:pPr algn="just"/>
              <a:r>
                <a:rPr lang="en-US" sz="1100" b="1" dirty="0">
                  <a:latin typeface="Arial" panose="020B0604020202020204" pitchFamily="34" charset="0"/>
                  <a:ea typeface="Calibri" panose="020F0502020204030204" pitchFamily="34" charset="0"/>
                  <a:cs typeface="Arial" panose="020B0604020202020204" pitchFamily="34" charset="0"/>
                </a:rPr>
                <a:t>TOP left </a:t>
              </a:r>
              <a:r>
                <a:rPr lang="en-US" sz="1100" dirty="0">
                  <a:latin typeface="Arial" panose="020B0604020202020204" pitchFamily="34" charset="0"/>
                  <a:ea typeface="Calibri" panose="020F0502020204030204" pitchFamily="34" charset="0"/>
                  <a:cs typeface="Arial" panose="020B0604020202020204" pitchFamily="34" charset="0"/>
                </a:rPr>
                <a:t>NSU </a:t>
              </a:r>
              <a:r>
                <a:rPr lang="en-US" sz="1100" dirty="0" smtClean="0">
                  <a:latin typeface="Arial" panose="020B0604020202020204" pitchFamily="34" charset="0"/>
                  <a:ea typeface="Calibri" panose="020F0502020204030204" pitchFamily="34" charset="0"/>
                  <a:cs typeface="Arial" panose="020B0604020202020204" pitchFamily="34" charset="0"/>
                </a:rPr>
                <a:t>undergraduate Tekiyah Robinson starting a crystal growth run of</a:t>
              </a:r>
              <a:r>
                <a:rPr lang="en-US" sz="1100" dirty="0" smtClean="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CuBi</a:t>
              </a:r>
              <a:r>
                <a:rPr lang="en-US" sz="1100" baseline="-25000" dirty="0">
                  <a:latin typeface="Arial" panose="020B0604020202020204" pitchFamily="34" charset="0"/>
                  <a:cs typeface="Arial" panose="020B0604020202020204" pitchFamily="34" charset="0"/>
                </a:rPr>
                <a:t>2</a:t>
              </a:r>
              <a:r>
                <a:rPr lang="en-US" sz="1100" dirty="0">
                  <a:latin typeface="Arial" panose="020B0604020202020204" pitchFamily="34" charset="0"/>
                  <a:cs typeface="Arial" panose="020B0604020202020204" pitchFamily="34" charset="0"/>
                </a:rPr>
                <a:t>O</a:t>
              </a:r>
              <a:r>
                <a:rPr lang="en-US" sz="1100" baseline="-25000" dirty="0">
                  <a:latin typeface="Arial" panose="020B0604020202020204" pitchFamily="34" charset="0"/>
                  <a:cs typeface="Arial" panose="020B0604020202020204" pitchFamily="34" charset="0"/>
                </a:rPr>
                <a:t>4 </a:t>
              </a:r>
              <a:r>
                <a:rPr lang="en-US" sz="1100" dirty="0">
                  <a:latin typeface="Arial" panose="020B0604020202020204" pitchFamily="34" charset="0"/>
                  <a:cs typeface="Arial" panose="020B0604020202020204" pitchFamily="34" charset="0"/>
                </a:rPr>
                <a:t>.</a:t>
              </a:r>
              <a:r>
                <a:rPr lang="en-US" sz="1100" dirty="0" smtClean="0">
                  <a:latin typeface="Arial" panose="020B0604020202020204" pitchFamily="34" charset="0"/>
                  <a:ea typeface="Calibri" panose="020F0502020204030204" pitchFamily="34" charset="0"/>
                  <a:cs typeface="Arial" panose="020B0604020202020204" pitchFamily="34" charset="0"/>
                </a:rPr>
                <a:t> </a:t>
              </a:r>
              <a:r>
                <a:rPr lang="en-US" sz="1100" b="1" dirty="0">
                  <a:latin typeface="Arial" panose="020B0604020202020204" pitchFamily="34" charset="0"/>
                  <a:ea typeface="Calibri" panose="020F0502020204030204" pitchFamily="34" charset="0"/>
                  <a:cs typeface="Arial" panose="020B0604020202020204" pitchFamily="34" charset="0"/>
                </a:rPr>
                <a:t>TOP right </a:t>
              </a:r>
              <a:r>
                <a:rPr lang="en-US" sz="1100" dirty="0">
                  <a:latin typeface="Arial" panose="020B0604020202020204" pitchFamily="34" charset="0"/>
                  <a:cs typeface="Arial" panose="020B0604020202020204" pitchFamily="34" charset="0"/>
                </a:rPr>
                <a:t>NSU undergraduate, </a:t>
              </a:r>
              <a:r>
                <a:rPr lang="en-US" sz="1100" dirty="0" smtClean="0">
                  <a:latin typeface="Arial" panose="020B0604020202020204" pitchFamily="34" charset="0"/>
                  <a:cs typeface="Arial" panose="020B0604020202020204" pitchFamily="34" charset="0"/>
                </a:rPr>
                <a:t>Liam Harrigan setting up a sample for x-ray diffraction. </a:t>
              </a:r>
              <a:r>
                <a:rPr lang="en-US" sz="1100" b="1" dirty="0">
                  <a:latin typeface="Arial" panose="020B0604020202020204" pitchFamily="34" charset="0"/>
                  <a:cs typeface="Arial" panose="020B0604020202020204" pitchFamily="34" charset="0"/>
                </a:rPr>
                <a:t>BOTTOM</a:t>
              </a:r>
              <a:r>
                <a:rPr lang="en-US" sz="1100" dirty="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Single crystals grown by PEAQS students in the new NSU crystal growth laboratory.</a:t>
              </a:r>
              <a:endParaRPr lang="en-US" sz="1100"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09011" y="1631213"/>
              <a:ext cx="2579945" cy="2115555"/>
            </a:xfrm>
            <a:prstGeom prst="rect">
              <a:avLst/>
            </a:prstGeom>
            <a:noFill/>
            <a:ln>
              <a:noFill/>
            </a:ln>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46892" y="1634109"/>
              <a:ext cx="1865134" cy="2108332"/>
            </a:xfrm>
            <a:prstGeom prst="rect">
              <a:avLst/>
            </a:prstGeom>
          </p:spPr>
        </p:pic>
        <p:pic>
          <p:nvPicPr>
            <p:cNvPr id="22" name="Picture 21"/>
            <p:cNvPicPr/>
            <p:nvPr/>
          </p:nvPicPr>
          <p:blipFill>
            <a:blip r:embed="rId9" cstate="print">
              <a:extLst>
                <a:ext uri="{28A0092B-C50C-407E-A947-70E740481C1C}">
                  <a14:useLocalDpi xmlns:a14="http://schemas.microsoft.com/office/drawing/2010/main" val="0"/>
                </a:ext>
              </a:extLst>
            </a:blip>
            <a:stretch>
              <a:fillRect/>
            </a:stretch>
          </p:blipFill>
          <p:spPr>
            <a:xfrm>
              <a:off x="4514770" y="3799002"/>
              <a:ext cx="4459548" cy="1068409"/>
            </a:xfrm>
            <a:prstGeom prst="rect">
              <a:avLst/>
            </a:prstGeom>
          </p:spPr>
        </p:pic>
        <p:pic>
          <p:nvPicPr>
            <p:cNvPr id="23"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8527" y="4657900"/>
              <a:ext cx="4473378" cy="734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14935</TotalTime>
  <Words>204</Words>
  <Application>Microsoft Office PowerPoint</Application>
  <PresentationFormat>On-screen Show (4:3)</PresentationFormat>
  <Paragraphs>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Breeze</vt:lpstr>
      <vt:lpstr>Collaborative materials characterization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dc:creator>
  <cp:lastModifiedBy>Doyle</cp:lastModifiedBy>
  <cp:revision>60</cp:revision>
  <cp:lastPrinted>2016-08-01T15:14:13Z</cp:lastPrinted>
  <dcterms:created xsi:type="dcterms:W3CDTF">2016-07-19T18:16:54Z</dcterms:created>
  <dcterms:modified xsi:type="dcterms:W3CDTF">2021-06-03T19:43:16Z</dcterms:modified>
</cp:coreProperties>
</file>