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2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7" d="100"/>
          <a:sy n="117" d="100"/>
        </p:scale>
        <p:origin x="-24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0529CE-DFEC-204E-A941-4C6713890B8E}" type="datetimeFigureOut">
              <a:rPr lang="en-US" smtClean="0"/>
              <a:t>8/4/15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190918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529CE-DFEC-204E-A941-4C6713890B8E}" type="datetimeFigureOut">
              <a:rPr lang="en-US" smtClean="0"/>
              <a:t>8/4/15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380326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529CE-DFEC-204E-A941-4C6713890B8E}" type="datetimeFigureOut">
              <a:rPr lang="en-US" smtClean="0"/>
              <a:t>8/4/15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156654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0529CE-DFEC-204E-A941-4C6713890B8E}" type="datetimeFigureOut">
              <a:rPr lang="en-US" smtClean="0"/>
              <a:t>8/4/15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93376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529CE-DFEC-204E-A941-4C6713890B8E}" type="datetimeFigureOut">
              <a:rPr lang="en-US" smtClean="0"/>
              <a:t>8/4/15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323255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0529CE-DFEC-204E-A941-4C6713890B8E}" type="datetimeFigureOut">
              <a:rPr lang="en-US" smtClean="0"/>
              <a:t>8/4/15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277084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0529CE-DFEC-204E-A941-4C6713890B8E}" type="datetimeFigureOut">
              <a:rPr lang="en-US" smtClean="0"/>
              <a:t>8/4/15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218138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0529CE-DFEC-204E-A941-4C6713890B8E}" type="datetimeFigureOut">
              <a:rPr lang="en-US" smtClean="0"/>
              <a:t>8/4/15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55269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529CE-DFEC-204E-A941-4C6713890B8E}" type="datetimeFigureOut">
              <a:rPr lang="en-US" smtClean="0"/>
              <a:t>8/4/15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274252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529CE-DFEC-204E-A941-4C6713890B8E}" type="datetimeFigureOut">
              <a:rPr lang="en-US" smtClean="0"/>
              <a:t>8/4/15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177893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529CE-DFEC-204E-A941-4C6713890B8E}" type="datetimeFigureOut">
              <a:rPr lang="en-US" smtClean="0"/>
              <a:t>8/4/15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E321-DA0E-A249-A533-24DFC87D860F}" type="slidenum">
              <a:rPr lang="en-US" smtClean="0"/>
              <a:t>‹#›</a:t>
            </a:fld>
            <a:endParaRPr lang="en-US"/>
          </a:p>
        </p:txBody>
      </p:sp>
    </p:spTree>
    <p:extLst>
      <p:ext uri="{BB962C8B-B14F-4D97-AF65-F5344CB8AC3E}">
        <p14:creationId xmlns:p14="http://schemas.microsoft.com/office/powerpoint/2010/main" val="1885847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529CE-DFEC-204E-A941-4C6713890B8E}" type="datetimeFigureOut">
              <a:rPr lang="en-US" smtClean="0"/>
              <a:t>8/4/15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CE321-DA0E-A249-A533-24DFC87D860F}" type="slidenum">
              <a:rPr lang="en-US" smtClean="0"/>
              <a:t>‹#›</a:t>
            </a:fld>
            <a:endParaRPr lang="en-US"/>
          </a:p>
        </p:txBody>
      </p:sp>
    </p:spTree>
    <p:extLst>
      <p:ext uri="{BB962C8B-B14F-4D97-AF65-F5344CB8AC3E}">
        <p14:creationId xmlns:p14="http://schemas.microsoft.com/office/powerpoint/2010/main" val="48176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282" y="103882"/>
            <a:ext cx="8276885" cy="560296"/>
          </a:xfrm>
        </p:spPr>
        <p:txBody>
          <a:bodyPr>
            <a:noAutofit/>
          </a:bodyPr>
          <a:lstStyle/>
          <a:p>
            <a:r>
              <a:rPr lang="en-US" sz="2000" b="1" dirty="0">
                <a:solidFill>
                  <a:srgbClr val="0000FF"/>
                </a:solidFill>
                <a:latin typeface="Times New Roman"/>
                <a:cs typeface="Times New Roman"/>
              </a:rPr>
              <a:t>Do “Hot” Charge-Transfer </a:t>
            </a:r>
            <a:r>
              <a:rPr lang="en-US" sz="2000" b="1" dirty="0" err="1">
                <a:solidFill>
                  <a:srgbClr val="0000FF"/>
                </a:solidFill>
                <a:latin typeface="Times New Roman"/>
                <a:cs typeface="Times New Roman"/>
              </a:rPr>
              <a:t>Excitons</a:t>
            </a:r>
            <a:r>
              <a:rPr lang="en-US" sz="2000" b="1" dirty="0">
                <a:solidFill>
                  <a:srgbClr val="0000FF"/>
                </a:solidFill>
                <a:latin typeface="Times New Roman"/>
                <a:cs typeface="Times New Roman"/>
              </a:rPr>
              <a:t> Promote Free Carrier Generation</a:t>
            </a:r>
            <a:br>
              <a:rPr lang="en-US" sz="2000" b="1" dirty="0">
                <a:solidFill>
                  <a:srgbClr val="0000FF"/>
                </a:solidFill>
                <a:latin typeface="Times New Roman"/>
                <a:cs typeface="Times New Roman"/>
              </a:rPr>
            </a:br>
            <a:r>
              <a:rPr lang="en-US" sz="2000" b="1" dirty="0">
                <a:solidFill>
                  <a:srgbClr val="0000FF"/>
                </a:solidFill>
                <a:latin typeface="Times New Roman"/>
                <a:cs typeface="Times New Roman"/>
              </a:rPr>
              <a:t>in Organic </a:t>
            </a:r>
            <a:r>
              <a:rPr lang="en-US" sz="2000" b="1" dirty="0" err="1" smtClean="0">
                <a:solidFill>
                  <a:srgbClr val="0000FF"/>
                </a:solidFill>
                <a:latin typeface="Times New Roman"/>
                <a:cs typeface="Times New Roman"/>
              </a:rPr>
              <a:t>Photovoltaics</a:t>
            </a:r>
            <a:r>
              <a:rPr lang="en-US" sz="2000" b="1" dirty="0" smtClean="0">
                <a:solidFill>
                  <a:srgbClr val="0000FF"/>
                </a:solidFill>
                <a:latin typeface="Times New Roman"/>
                <a:cs typeface="Times New Roman"/>
              </a:rPr>
              <a:t>?</a:t>
            </a:r>
            <a:endParaRPr lang="en-US" sz="2000" b="1" dirty="0">
              <a:solidFill>
                <a:srgbClr val="0000FF"/>
              </a:solidFill>
              <a:latin typeface="Times New Roman"/>
              <a:cs typeface="Times New Roman"/>
            </a:endParaRPr>
          </a:p>
        </p:txBody>
      </p:sp>
      <p:sp>
        <p:nvSpPr>
          <p:cNvPr id="4" name="TextBox 3"/>
          <p:cNvSpPr txBox="1"/>
          <p:nvPr/>
        </p:nvSpPr>
        <p:spPr>
          <a:xfrm>
            <a:off x="1162165" y="787152"/>
            <a:ext cx="7652113" cy="646331"/>
          </a:xfrm>
          <a:prstGeom prst="rect">
            <a:avLst/>
          </a:prstGeom>
          <a:noFill/>
        </p:spPr>
        <p:txBody>
          <a:bodyPr wrap="square" rtlCol="0">
            <a:spAutoFit/>
          </a:bodyPr>
          <a:lstStyle/>
          <a:p>
            <a:pPr algn="ctr"/>
            <a:r>
              <a:rPr lang="en-US" b="1" dirty="0" smtClean="0">
                <a:solidFill>
                  <a:srgbClr val="0000FF"/>
                </a:solidFill>
                <a:latin typeface="Times New Roman"/>
                <a:cs typeface="Times New Roman"/>
              </a:rPr>
              <a:t>G. </a:t>
            </a:r>
            <a:r>
              <a:rPr lang="en-US" b="1" dirty="0" smtClean="0">
                <a:solidFill>
                  <a:srgbClr val="0000FF"/>
                </a:solidFill>
                <a:latin typeface="Times New Roman"/>
                <a:cs typeface="Times New Roman"/>
              </a:rPr>
              <a:t>Nan</a:t>
            </a:r>
            <a:r>
              <a:rPr lang="en-US" b="1" dirty="0" smtClean="0">
                <a:solidFill>
                  <a:srgbClr val="0000FF"/>
                </a:solidFill>
                <a:latin typeface="Times New Roman"/>
                <a:cs typeface="Times New Roman"/>
              </a:rPr>
              <a:t>, X</a:t>
            </a:r>
            <a:r>
              <a:rPr lang="en-US" b="1" dirty="0" smtClean="0">
                <a:solidFill>
                  <a:srgbClr val="0000FF"/>
                </a:solidFill>
                <a:latin typeface="Times New Roman"/>
                <a:cs typeface="Times New Roman"/>
              </a:rPr>
              <a:t>. Zhang and G. Lu (California State University </a:t>
            </a:r>
            <a:r>
              <a:rPr lang="en-US" b="1" dirty="0" smtClean="0">
                <a:solidFill>
                  <a:srgbClr val="0000FF"/>
                </a:solidFill>
                <a:latin typeface="Times New Roman"/>
                <a:cs typeface="Times New Roman"/>
              </a:rPr>
              <a:t>Northridge)</a:t>
            </a:r>
          </a:p>
          <a:p>
            <a:pPr algn="ctr"/>
            <a:r>
              <a:rPr lang="en-US" b="1" dirty="0" smtClean="0">
                <a:solidFill>
                  <a:srgbClr val="4BC282"/>
                </a:solidFill>
                <a:latin typeface="Times New Roman"/>
                <a:cs typeface="Times New Roman"/>
              </a:rPr>
              <a:t> </a:t>
            </a:r>
            <a:r>
              <a:rPr lang="en-US" b="1" dirty="0" smtClean="0">
                <a:solidFill>
                  <a:srgbClr val="FF0000"/>
                </a:solidFill>
                <a:latin typeface="Times New Roman"/>
                <a:cs typeface="Times New Roman"/>
              </a:rPr>
              <a:t>NSF DMR Award #1205734 (PREM Program)</a:t>
            </a:r>
            <a:endParaRPr lang="en-US" b="1" dirty="0">
              <a:solidFill>
                <a:srgbClr val="FF0000"/>
              </a:solidFill>
              <a:latin typeface="Times New Roman"/>
              <a:cs typeface="Times New Roman"/>
            </a:endParaRPr>
          </a:p>
        </p:txBody>
      </p:sp>
      <p:sp>
        <p:nvSpPr>
          <p:cNvPr id="10" name="Rectangle 9"/>
          <p:cNvSpPr/>
          <p:nvPr/>
        </p:nvSpPr>
        <p:spPr>
          <a:xfrm>
            <a:off x="240018" y="1460727"/>
            <a:ext cx="8736262" cy="3054682"/>
          </a:xfrm>
          <a:prstGeom prst="rect">
            <a:avLst/>
          </a:prstGeom>
        </p:spPr>
        <p:txBody>
          <a:bodyPr wrap="square">
            <a:spAutoFit/>
          </a:bodyPr>
          <a:lstStyle/>
          <a:p>
            <a:pPr algn="just"/>
            <a:r>
              <a:rPr lang="en-US" sz="1750" dirty="0" smtClean="0">
                <a:solidFill>
                  <a:srgbClr val="000000"/>
                </a:solidFill>
                <a:latin typeface="Times New Roman"/>
                <a:cs typeface="Times New Roman"/>
              </a:rPr>
              <a:t>In </a:t>
            </a:r>
            <a:r>
              <a:rPr lang="en-US" sz="1750" dirty="0">
                <a:solidFill>
                  <a:srgbClr val="000000"/>
                </a:solidFill>
                <a:latin typeface="Times New Roman"/>
                <a:cs typeface="Times New Roman"/>
              </a:rPr>
              <a:t>organic </a:t>
            </a:r>
            <a:r>
              <a:rPr lang="en-US" sz="1750" dirty="0" err="1">
                <a:solidFill>
                  <a:srgbClr val="000000"/>
                </a:solidFill>
                <a:latin typeface="Times New Roman"/>
                <a:cs typeface="Times New Roman"/>
              </a:rPr>
              <a:t>photovoltaics</a:t>
            </a:r>
            <a:r>
              <a:rPr lang="en-US" sz="1750" dirty="0">
                <a:solidFill>
                  <a:srgbClr val="000000"/>
                </a:solidFill>
                <a:latin typeface="Times New Roman"/>
                <a:cs typeface="Times New Roman"/>
              </a:rPr>
              <a:t>, the role of hot charge-transfer (CT) </a:t>
            </a:r>
            <a:r>
              <a:rPr lang="en-US" sz="1750" dirty="0" err="1">
                <a:solidFill>
                  <a:srgbClr val="000000"/>
                </a:solidFill>
                <a:latin typeface="Times New Roman"/>
                <a:cs typeface="Times New Roman"/>
              </a:rPr>
              <a:t>excitons</a:t>
            </a:r>
            <a:r>
              <a:rPr lang="en-US" sz="1750" dirty="0">
                <a:solidFill>
                  <a:srgbClr val="000000"/>
                </a:solidFill>
                <a:latin typeface="Times New Roman"/>
                <a:cs typeface="Times New Roman"/>
              </a:rPr>
              <a:t> on free carrier generation is currently under intense debate. In this </a:t>
            </a:r>
            <a:r>
              <a:rPr lang="en-US" sz="1750" dirty="0" smtClean="0">
                <a:solidFill>
                  <a:srgbClr val="000000"/>
                </a:solidFill>
                <a:latin typeface="Times New Roman"/>
                <a:cs typeface="Times New Roman"/>
              </a:rPr>
              <a:t>project, </a:t>
            </a:r>
            <a:r>
              <a:rPr lang="en-US" sz="1750" dirty="0">
                <a:solidFill>
                  <a:srgbClr val="000000"/>
                </a:solidFill>
                <a:latin typeface="Times New Roman"/>
                <a:cs typeface="Times New Roman"/>
              </a:rPr>
              <a:t>we carry out f</a:t>
            </a:r>
            <a:r>
              <a:rPr lang="en-US" sz="1750" dirty="0" smtClean="0">
                <a:solidFill>
                  <a:srgbClr val="000000"/>
                </a:solidFill>
                <a:latin typeface="Times New Roman"/>
                <a:cs typeface="Times New Roman"/>
              </a:rPr>
              <a:t>irst-principles </a:t>
            </a:r>
            <a:r>
              <a:rPr lang="en-US" sz="1750" dirty="0">
                <a:solidFill>
                  <a:srgbClr val="000000"/>
                </a:solidFill>
                <a:latin typeface="Times New Roman"/>
                <a:cs typeface="Times New Roman"/>
              </a:rPr>
              <a:t>time-dependent density functional theory calculations to examine hot CT dissociation in polymer/fullerene </a:t>
            </a:r>
            <a:r>
              <a:rPr lang="en-US" sz="1750" dirty="0" err="1">
                <a:solidFill>
                  <a:srgbClr val="000000"/>
                </a:solidFill>
                <a:latin typeface="Times New Roman"/>
                <a:cs typeface="Times New Roman"/>
              </a:rPr>
              <a:t>heterojunctions</a:t>
            </a:r>
            <a:r>
              <a:rPr lang="en-US" sz="1750" dirty="0">
                <a:solidFill>
                  <a:srgbClr val="000000"/>
                </a:solidFill>
                <a:latin typeface="Times New Roman"/>
                <a:cs typeface="Times New Roman"/>
              </a:rPr>
              <a:t>. We reveal that whether or not hot CT states promote charge separation depends on excitation spectral range and </a:t>
            </a:r>
            <a:r>
              <a:rPr lang="en-US" sz="1750" dirty="0" err="1">
                <a:solidFill>
                  <a:srgbClr val="000000"/>
                </a:solidFill>
                <a:latin typeface="Times New Roman"/>
                <a:cs typeface="Times New Roman"/>
              </a:rPr>
              <a:t>crystallinity</a:t>
            </a:r>
            <a:r>
              <a:rPr lang="en-US" sz="1750" dirty="0">
                <a:solidFill>
                  <a:srgbClr val="000000"/>
                </a:solidFill>
                <a:latin typeface="Times New Roman"/>
                <a:cs typeface="Times New Roman"/>
              </a:rPr>
              <a:t> of the donor and acceptor phases. We find that while the </a:t>
            </a:r>
            <a:r>
              <a:rPr lang="en-US" sz="1750" dirty="0" err="1">
                <a:solidFill>
                  <a:srgbClr val="000000"/>
                </a:solidFill>
                <a:latin typeface="Times New Roman"/>
                <a:cs typeface="Times New Roman"/>
              </a:rPr>
              <a:t>crystallinity</a:t>
            </a:r>
            <a:r>
              <a:rPr lang="en-US" sz="1750" dirty="0">
                <a:solidFill>
                  <a:srgbClr val="000000"/>
                </a:solidFill>
                <a:latin typeface="Times New Roman"/>
                <a:cs typeface="Times New Roman"/>
              </a:rPr>
              <a:t> of the donor phase underlies the energy dependence of CT </a:t>
            </a:r>
            <a:r>
              <a:rPr lang="en-US" sz="1750" dirty="0" err="1">
                <a:solidFill>
                  <a:srgbClr val="000000"/>
                </a:solidFill>
                <a:latin typeface="Times New Roman"/>
                <a:cs typeface="Times New Roman"/>
              </a:rPr>
              <a:t>exciton</a:t>
            </a:r>
            <a:r>
              <a:rPr lang="en-US" sz="1750" dirty="0">
                <a:solidFill>
                  <a:srgbClr val="000000"/>
                </a:solidFill>
                <a:latin typeface="Times New Roman"/>
                <a:cs typeface="Times New Roman"/>
              </a:rPr>
              <a:t> dissociation, the </a:t>
            </a:r>
            <a:r>
              <a:rPr lang="en-US" sz="1750" dirty="0" err="1">
                <a:solidFill>
                  <a:srgbClr val="000000"/>
                </a:solidFill>
                <a:latin typeface="Times New Roman"/>
                <a:cs typeface="Times New Roman"/>
              </a:rPr>
              <a:t>crystallinity</a:t>
            </a:r>
            <a:r>
              <a:rPr lang="en-US" sz="1750" dirty="0">
                <a:solidFill>
                  <a:srgbClr val="000000"/>
                </a:solidFill>
                <a:latin typeface="Times New Roman"/>
                <a:cs typeface="Times New Roman"/>
              </a:rPr>
              <a:t> of the acceptor determines charge separation efficiency. We propose a theory that can reconcile contradictory experimental observations and provide insight into hot CT dissociation. Crucially, the timescale of hot CT dissociation is found to be comparable to the timescale of its relaxation to the lowest-lying CT state, which is localized in all interfacial models </a:t>
            </a:r>
            <a:r>
              <a:rPr lang="en-US" sz="1750" dirty="0" smtClean="0">
                <a:solidFill>
                  <a:srgbClr val="000000"/>
                </a:solidFill>
                <a:latin typeface="Times New Roman"/>
                <a:cs typeface="Times New Roman"/>
              </a:rPr>
              <a:t>studied.</a:t>
            </a:r>
            <a:endParaRPr lang="en-US" sz="1750" dirty="0">
              <a:latin typeface="Times New Roman"/>
              <a:cs typeface="Times New Roman"/>
            </a:endParaRPr>
          </a:p>
        </p:txBody>
      </p:sp>
      <p:pic>
        <p:nvPicPr>
          <p:cNvPr id="7" name="Picture 5" descr="http://www.nsf.gov/images/logos/ns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2" y="67657"/>
            <a:ext cx="991555" cy="997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43" y="4524064"/>
            <a:ext cx="2306509" cy="2180233"/>
          </a:xfrm>
          <a:prstGeom prst="rect">
            <a:avLst/>
          </a:prstGeom>
        </p:spPr>
      </p:pic>
      <p:pic>
        <p:nvPicPr>
          <p:cNvPr id="6" name="Picture 5"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486" y="4413744"/>
            <a:ext cx="4073592" cy="2327767"/>
          </a:xfrm>
          <a:prstGeom prst="rect">
            <a:avLst/>
          </a:prstGeom>
        </p:spPr>
      </p:pic>
    </p:spTree>
    <p:extLst>
      <p:ext uri="{BB962C8B-B14F-4D97-AF65-F5344CB8AC3E}">
        <p14:creationId xmlns:p14="http://schemas.microsoft.com/office/powerpoint/2010/main" val="1325323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TotalTime>
  <Words>201</Words>
  <Application>Microsoft Macintosh PowerPoint</Application>
  <PresentationFormat>On-screen Show (4:3)</PresentationFormat>
  <Paragraphs>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Do “Hot” Charge-Transfer Excitons Promote Free Carrier Generation in Organic Photovoltaics?</vt:lpstr>
    </vt:vector>
  </TitlesOfParts>
  <Company>CSUN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Charge Separation and Exciton Dynamics at ZnO/Polymer Interface*</dc:title>
  <dc:creator>Gang Lu</dc:creator>
  <cp:lastModifiedBy>Gang Lu</cp:lastModifiedBy>
  <cp:revision>7</cp:revision>
  <dcterms:created xsi:type="dcterms:W3CDTF">2014-04-28T17:46:22Z</dcterms:created>
  <dcterms:modified xsi:type="dcterms:W3CDTF">2015-08-04T18:51:31Z</dcterms:modified>
</cp:coreProperties>
</file>