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0000"/>
    <a:srgbClr val="EAEAEA"/>
    <a:srgbClr val="FFFFFF"/>
    <a:srgbClr val="FBD3E3"/>
    <a:srgbClr val="CC3300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211" autoAdjust="0"/>
  </p:normalViewPr>
  <p:slideViewPr>
    <p:cSldViewPr>
      <p:cViewPr varScale="1">
        <p:scale>
          <a:sx n="67" d="100"/>
          <a:sy n="67" d="100"/>
        </p:scale>
        <p:origin x="1910" y="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A1FBC-F1C7-4A25-83D2-1B25BEE97235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0316E-72E7-473B-831A-41E0DAA661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6" rIns="92812" bIns="46406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6" rIns="92812" bIns="46406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92650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460875"/>
            <a:ext cx="5680075" cy="422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6" rIns="92812" bIns="464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6" rIns="92812" bIns="46406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6" rIns="92812" bIns="46406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35E5092-BC84-40A2-9314-409FDA98C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Thrust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3: Optoelectronic Materials: Halide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Pervoskites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: Functionalizing CsPbCl3 for IR-photonics through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doping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kern="0" dirty="0" smtClean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U. </a:t>
            </a:r>
            <a:r>
              <a:rPr lang="en-US" sz="1200" i="1" kern="0" dirty="0" err="1" smtClean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Hommerich</a:t>
            </a:r>
            <a:r>
              <a:rPr lang="en-US" sz="1200" i="1" kern="0" dirty="0" smtClean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, A. </a:t>
            </a:r>
            <a:r>
              <a:rPr lang="en-US" sz="1200" i="1" kern="0" dirty="0" err="1" smtClean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Kabir</a:t>
            </a:r>
            <a:r>
              <a:rPr lang="en-US" sz="1200" i="1" kern="0" dirty="0" smtClean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, K. </a:t>
            </a:r>
            <a:r>
              <a:rPr lang="en-US" sz="1200" i="1" kern="0" dirty="0" err="1" smtClean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Ghebreyessus</a:t>
            </a:r>
            <a:r>
              <a:rPr lang="en-US" sz="1200" i="1" kern="0" dirty="0" smtClean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, J. Riggins, A. Moore, A Livingston, K. Hampton; Hampton University, Dept. of Physics</a:t>
            </a:r>
            <a:endParaRPr lang="en-US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eaLnBrk="1" hangingPunct="1"/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Research activities during Year 4 of this PREM project were focused on additional purification studies and bulk crystal growth experiments of </a:t>
            </a:r>
            <a:r>
              <a:rPr lang="en-US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doped CsPbCl</a:t>
            </a:r>
            <a:r>
              <a:rPr lang="en-US" sz="1200" kern="1200" baseline="-250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3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: CPC) perovskites. For synthesis of </a:t>
            </a:r>
            <a:r>
              <a:rPr lang="en-US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: CPC, commercially available starting materials were purified through normal freezing and zone-</a:t>
            </a:r>
            <a:r>
              <a:rPr lang="en-US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refinment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methods. Bulk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crystal growth experiments were performed using a vertical Bridgman station employing a temperature controlled two-zone furnace.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resulting crystals were optically characterized for their IR transmission and infrared emission properties under optical excitation. Three separate IR emission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bands were observed centered at ~1650nm, ~2400nm, and ~4500nm. This work has demonstrated that it is possible to functionalize CsPbCl</a:t>
            </a:r>
            <a:r>
              <a:rPr lang="en-US" sz="1200" kern="1200" baseline="-250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3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perovksites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for applications in IR photonics ranging from optical communications, to mid-IR light sources, and IR sensing)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5E5092-BC84-40A2-9314-409FDA98C22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94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3180C6-38C4-4CE7-B295-98EE3122EB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73051-2E1D-4A70-A8C3-E4A384784A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515DC-578C-4D2C-B35A-3D12CE37E2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15294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mbr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03"/>
            <a:ext cx="9144000" cy="762000"/>
          </a:xfrm>
          <a:prstGeom prst="rect">
            <a:avLst/>
          </a:prstGeom>
        </p:spPr>
        <p:txBody>
          <a:bodyPr anchor="ctr"/>
          <a:lstStyle>
            <a:lvl1pPr marL="137160" algn="ctr">
              <a:defRPr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505200" y="6537121"/>
            <a:ext cx="2133600" cy="238144"/>
          </a:xfrm>
        </p:spPr>
        <p:txBody>
          <a:bodyPr/>
          <a:lstStyle>
            <a:lvl1pPr algn="ctr">
              <a:defRPr/>
            </a:lvl1pPr>
          </a:lstStyle>
          <a:p>
            <a:fld id="{0B753410-29CE-3A4A-86A3-FC8E578094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95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161A4-4E66-4481-A03C-08EAD99A5F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57AD3A-F1A8-487E-BA52-62D262D9EF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D4898-954A-4241-92F2-A88CB661CA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4C460C-A405-41CA-BA7A-5122EEB661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619275-511E-4D21-9842-B2B9FC2FA2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CB0D06-63D0-49A5-863D-5A2800D2BC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F962A-8DC2-43FE-A3A9-DAC37BC525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EFDB93-35BC-4496-B245-369E95E9D4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7715F7-0545-42F3-862D-ACF4721378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Hampton PREM Research </a:t>
            </a:r>
            <a:r>
              <a:rPr lang="en-US" dirty="0" smtClean="0"/>
              <a:t>Highlight</a:t>
            </a:r>
            <a:endParaRPr lang="en-US" dirty="0"/>
          </a:p>
        </p:txBody>
      </p:sp>
      <p:pic>
        <p:nvPicPr>
          <p:cNvPr id="28" name="Picture 3" descr="C:\Users\uwe.hommerich\AppData\Local\Microsoft\Windows\Temporary Internet Files\Content.Outlook\9OQ2THSZ\IMG_5480.JPG"/>
          <p:cNvPicPr>
            <a:picLocks noChangeAspect="1" noChangeArrowheads="1"/>
          </p:cNvPicPr>
          <p:nvPr/>
        </p:nvPicPr>
        <p:blipFill>
          <a:blip r:embed="rId4" cstate="print"/>
          <a:srcRect l="59326" t="27962" r="6935" b="45987"/>
          <a:stretch>
            <a:fillRect/>
          </a:stretch>
        </p:blipFill>
        <p:spPr bwMode="auto">
          <a:xfrm>
            <a:off x="6781800" y="2743200"/>
            <a:ext cx="1246085" cy="71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1295400" y="35814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IR emission spectroscopy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24200" y="1676400"/>
            <a:ext cx="2569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Material Development</a:t>
            </a:r>
          </a:p>
          <a:p>
            <a:pPr algn="ctr"/>
            <a:endParaRPr lang="en-US" b="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5410200" y="2819400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 smtClean="0"/>
              <a:t>Pr: CsPbCl</a:t>
            </a:r>
            <a:r>
              <a:rPr lang="en-US" sz="1600" b="0" baseline="-25000" dirty="0" smtClean="0"/>
              <a:t>3</a:t>
            </a:r>
            <a:endParaRPr lang="en-US" sz="1600" b="0" dirty="0"/>
          </a:p>
        </p:txBody>
      </p:sp>
      <p:sp>
        <p:nvSpPr>
          <p:cNvPr id="32" name="TextBox 31"/>
          <p:cNvSpPr txBox="1"/>
          <p:nvPr/>
        </p:nvSpPr>
        <p:spPr>
          <a:xfrm>
            <a:off x="4509398" y="6397823"/>
            <a:ext cx="46346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i="1" dirty="0" smtClean="0"/>
              <a:t>This work was supported by PREM NSF# DMR1827820</a:t>
            </a:r>
            <a:endParaRPr lang="en-US" sz="1400" b="0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4038600" y="4267200"/>
            <a:ext cx="441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i="1" dirty="0" smtClean="0">
                <a:solidFill>
                  <a:srgbClr val="FF0000"/>
                </a:solidFill>
              </a:rPr>
              <a:t>Main achievement:</a:t>
            </a:r>
          </a:p>
          <a:p>
            <a:pPr algn="ctr"/>
            <a:r>
              <a:rPr lang="en-US" sz="1500" i="1" dirty="0" smtClean="0">
                <a:solidFill>
                  <a:srgbClr val="FF0000"/>
                </a:solidFill>
              </a:rPr>
              <a:t>Functionalized CsPbCl</a:t>
            </a:r>
            <a:r>
              <a:rPr lang="en-US" sz="1500" i="1" baseline="-25000" dirty="0" smtClean="0">
                <a:solidFill>
                  <a:srgbClr val="FF0000"/>
                </a:solidFill>
              </a:rPr>
              <a:t>3 </a:t>
            </a:r>
            <a:r>
              <a:rPr lang="en-US" sz="1500" i="1" dirty="0" err="1" smtClean="0">
                <a:solidFill>
                  <a:srgbClr val="FF0000"/>
                </a:solidFill>
              </a:rPr>
              <a:t>Perovskite</a:t>
            </a:r>
            <a:r>
              <a:rPr lang="en-US" sz="1500" i="1" dirty="0" smtClean="0">
                <a:solidFill>
                  <a:srgbClr val="FF0000"/>
                </a:solidFill>
              </a:rPr>
              <a:t> for </a:t>
            </a:r>
          </a:p>
          <a:p>
            <a:pPr algn="ctr"/>
            <a:r>
              <a:rPr lang="en-US" sz="1500" i="1" dirty="0" smtClean="0">
                <a:solidFill>
                  <a:srgbClr val="FF0000"/>
                </a:solidFill>
              </a:rPr>
              <a:t>IR-photonics through Pr</a:t>
            </a:r>
            <a:r>
              <a:rPr lang="en-US" sz="1500" i="1" baseline="30000" dirty="0" smtClean="0">
                <a:solidFill>
                  <a:srgbClr val="FF0000"/>
                </a:solidFill>
              </a:rPr>
              <a:t>3+</a:t>
            </a:r>
            <a:r>
              <a:rPr lang="en-US" sz="1500" i="1" dirty="0" smtClean="0">
                <a:solidFill>
                  <a:srgbClr val="FF0000"/>
                </a:solidFill>
              </a:rPr>
              <a:t> doping.</a:t>
            </a:r>
          </a:p>
          <a:p>
            <a:pPr algn="ctr"/>
            <a:endParaRPr lang="en-US" sz="1500" i="1" dirty="0" smtClean="0">
              <a:solidFill>
                <a:srgbClr val="FF0000"/>
              </a:solidFill>
            </a:endParaRPr>
          </a:p>
          <a:p>
            <a:pPr algn="ctr"/>
            <a:r>
              <a:rPr lang="en-US" sz="1500" i="1" dirty="0" smtClean="0">
                <a:solidFill>
                  <a:srgbClr val="FF0000"/>
                </a:solidFill>
              </a:rPr>
              <a:t>Identified 3 IR emission bands:</a:t>
            </a:r>
          </a:p>
          <a:p>
            <a:pPr algn="ctr"/>
            <a:r>
              <a:rPr lang="en-US" sz="1500" i="1" dirty="0" smtClean="0">
                <a:solidFill>
                  <a:srgbClr val="FF0000"/>
                </a:solidFill>
              </a:rPr>
              <a:t>~1620nm </a:t>
            </a:r>
          </a:p>
          <a:p>
            <a:pPr algn="ctr"/>
            <a:r>
              <a:rPr lang="en-US" sz="1500" i="1" smtClean="0">
                <a:solidFill>
                  <a:srgbClr val="FF0000"/>
                </a:solidFill>
              </a:rPr>
              <a:t>~2440nm</a:t>
            </a:r>
            <a:endParaRPr lang="en-US" sz="1500" i="1" dirty="0" smtClean="0">
              <a:solidFill>
                <a:srgbClr val="FF0000"/>
              </a:solidFill>
            </a:endParaRPr>
          </a:p>
          <a:p>
            <a:pPr algn="ctr"/>
            <a:r>
              <a:rPr lang="en-US" sz="1500" i="1" dirty="0" smtClean="0">
                <a:solidFill>
                  <a:srgbClr val="FF0000"/>
                </a:solidFill>
              </a:rPr>
              <a:t>~4500nm</a:t>
            </a:r>
            <a:endParaRPr lang="en-US" sz="1500" i="1" dirty="0">
              <a:solidFill>
                <a:srgbClr val="FF0000"/>
              </a:solidFill>
            </a:endParaRP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1295400" y="990600"/>
            <a:ext cx="689964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Materials</a:t>
            </a:r>
            <a:r>
              <a:rPr kumimoji="0" lang="en-US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Development &amp;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Spectroscopy of Pr doped CsPbCl</a:t>
            </a:r>
            <a:r>
              <a:rPr kumimoji="0" lang="en-US" b="1" i="1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perovskite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 IR Photonics</a:t>
            </a:r>
            <a:endParaRPr kumimoji="0" lang="en-US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10200" y="1981200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smtClean="0"/>
              <a:t>Bridgman</a:t>
            </a:r>
          </a:p>
          <a:p>
            <a:r>
              <a:rPr lang="en-US" b="0" i="1" dirty="0" smtClean="0"/>
              <a:t> growth</a:t>
            </a:r>
            <a:endParaRPr lang="en-US" b="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228600" y="1828800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smtClean="0"/>
              <a:t>Zone-</a:t>
            </a:r>
          </a:p>
          <a:p>
            <a:r>
              <a:rPr lang="en-US" b="0" i="1" dirty="0" smtClean="0"/>
              <a:t>refinement</a:t>
            </a:r>
            <a:endParaRPr lang="en-US" b="0" i="1" dirty="0"/>
          </a:p>
        </p:txBody>
      </p:sp>
      <p:pic>
        <p:nvPicPr>
          <p:cNvPr id="37" name="Picture 1" descr="C:\Users\uwe.hommerich\AppData\Local\Microsoft\Windows\Temporary Internet Files\Content.Outlook\9OQ2THSZ\IMG_7304.jpg"/>
          <p:cNvPicPr>
            <a:picLocks noChangeAspect="1" noChangeArrowheads="1"/>
          </p:cNvPicPr>
          <p:nvPr/>
        </p:nvPicPr>
        <p:blipFill>
          <a:blip r:embed="rId5" cstate="print"/>
          <a:srcRect l="27245" t="27273" r="13622" b="36364"/>
          <a:stretch>
            <a:fillRect/>
          </a:stretch>
        </p:blipFill>
        <p:spPr bwMode="auto">
          <a:xfrm>
            <a:off x="6781800" y="1828800"/>
            <a:ext cx="1642265" cy="757440"/>
          </a:xfrm>
          <a:prstGeom prst="rect">
            <a:avLst/>
          </a:prstGeom>
          <a:noFill/>
        </p:spPr>
      </p:pic>
      <p:pic>
        <p:nvPicPr>
          <p:cNvPr id="38" name="Picture 37" descr="IMG_2130.JPG"/>
          <p:cNvPicPr/>
          <p:nvPr/>
        </p:nvPicPr>
        <p:blipFill>
          <a:blip r:embed="rId6" cstate="print">
            <a:lum bright="10000"/>
          </a:blip>
          <a:srcRect t="32812" b="37447"/>
          <a:stretch>
            <a:fillRect/>
          </a:stretch>
        </p:blipFill>
        <p:spPr>
          <a:xfrm>
            <a:off x="2133600" y="2057400"/>
            <a:ext cx="2743200" cy="762000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295400" y="243840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PbCl</a:t>
            </a:r>
            <a:r>
              <a:rPr lang="en-US" b="0" baseline="-25000" dirty="0" smtClean="0"/>
              <a:t>2</a:t>
            </a:r>
            <a:endParaRPr lang="en-US" b="0" baseline="-25000" dirty="0"/>
          </a:p>
        </p:txBody>
      </p:sp>
      <p:pic>
        <p:nvPicPr>
          <p:cNvPr id="40" name="Picture 6" descr="C:\Users\uwe.hommerich\AppData\Local\Microsoft\Windows\Temporary Internet Files\Content.Outlook\9OQ2THSZ\IMG_6458.jpg"/>
          <p:cNvPicPr>
            <a:picLocks noChangeAspect="1" noChangeArrowheads="1"/>
          </p:cNvPicPr>
          <p:nvPr/>
        </p:nvPicPr>
        <p:blipFill>
          <a:blip r:embed="rId7" cstate="print">
            <a:lum bright="10000"/>
          </a:blip>
          <a:srcRect l="14602" t="35693" r="29204" b="38938"/>
          <a:stretch>
            <a:fillRect/>
          </a:stretch>
        </p:blipFill>
        <p:spPr bwMode="auto">
          <a:xfrm rot="10800000">
            <a:off x="2133600" y="2895600"/>
            <a:ext cx="1752600" cy="593406"/>
          </a:xfrm>
          <a:prstGeom prst="rect">
            <a:avLst/>
          </a:prstGeom>
          <a:noFill/>
        </p:spPr>
      </p:pic>
      <p:graphicFrame>
        <p:nvGraphicFramePr>
          <p:cNvPr id="4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684220"/>
              </p:ext>
            </p:extLst>
          </p:nvPr>
        </p:nvGraphicFramePr>
        <p:xfrm>
          <a:off x="304800" y="3712221"/>
          <a:ext cx="3933160" cy="2993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Graph" r:id="rId8" imgW="3920760" imgH="3000960" progId="Origin50.Graph">
                  <p:embed/>
                </p:oleObj>
              </mc:Choice>
              <mc:Fallback>
                <p:oleObj name="Graph" r:id="rId8" imgW="3920760" imgH="3000960" progId="Origin50.Graph">
                  <p:embed/>
                  <p:pic>
                    <p:nvPicPr>
                      <p:cNvPr id="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712221"/>
                        <a:ext cx="3933160" cy="29933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1143000" y="3048000"/>
            <a:ext cx="952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0" dirty="0" smtClean="0"/>
              <a:t>CsPbCl</a:t>
            </a:r>
            <a:r>
              <a:rPr lang="en-US" sz="1600" b="0" baseline="-25000" dirty="0" smtClean="0"/>
              <a:t>3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216423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4450</TotalTime>
  <Words>253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</vt:lpstr>
      <vt:lpstr>Times New Roman</vt:lpstr>
      <vt:lpstr>Office Theme</vt:lpstr>
      <vt:lpstr>Graph</vt:lpstr>
      <vt:lpstr>Hampton PREM Research Highlight</vt:lpstr>
    </vt:vector>
  </TitlesOfParts>
  <Company>Hampton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eiei.nyein</dc:creator>
  <cp:lastModifiedBy>Demetris Geddis</cp:lastModifiedBy>
  <cp:revision>233</cp:revision>
  <cp:lastPrinted>2006-09-19T18:49:08Z</cp:lastPrinted>
  <dcterms:created xsi:type="dcterms:W3CDTF">2006-05-22T14:01:34Z</dcterms:created>
  <dcterms:modified xsi:type="dcterms:W3CDTF">2022-06-07T19:57:41Z</dcterms:modified>
</cp:coreProperties>
</file>