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autoAdjust="0"/>
    <p:restoredTop sz="94660"/>
  </p:normalViewPr>
  <p:slideViewPr>
    <p:cSldViewPr snapToGrid="0" snapToObjects="1">
      <p:cViewPr varScale="1">
        <p:scale>
          <a:sx n="117" d="100"/>
          <a:sy n="117" d="100"/>
        </p:scale>
        <p:origin x="2040" y="-2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pPr/>
              <a:t>8/2/18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pPr/>
              <a:t>8/2/18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pPr/>
              <a:t>8/2/18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pPr/>
              <a:t>8/2/18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pPr/>
              <a:t>8/2/18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e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pPr/>
              <a:t>8/2/18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pPr/>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Donor - Acceptor Binary Organic Compounds – Charge Transfer  (CT) Complexes</a:t>
            </a:r>
          </a:p>
        </p:txBody>
      </p:sp>
      <p:sp>
        <p:nvSpPr>
          <p:cNvPr id="8" name="Rectangle 7"/>
          <p:cNvSpPr/>
          <p:nvPr/>
        </p:nvSpPr>
        <p:spPr>
          <a:xfrm>
            <a:off x="152400" y="162252"/>
            <a:ext cx="2759824" cy="646331"/>
          </a:xfrm>
          <a:prstGeom prst="rect">
            <a:avLst/>
          </a:prstGeom>
        </p:spPr>
        <p:txBody>
          <a:bodyPr wrap="square" anchor="ctr">
            <a:spAutoFit/>
          </a:bodyPr>
          <a:lstStyle/>
          <a:p>
            <a:r>
              <a:rPr lang="en-US" sz="1200" b="1" dirty="0">
                <a:solidFill>
                  <a:schemeClr val="bg1"/>
                </a:solidFill>
              </a:rPr>
              <a:t>Partnership between NMHU and OSU in Electronic, Optical and Magnetic Materials; DMR-1523611</a:t>
            </a:r>
          </a:p>
        </p:txBody>
      </p:sp>
      <p:sp>
        <p:nvSpPr>
          <p:cNvPr id="12" name="Rectangle 11"/>
          <p:cNvSpPr/>
          <p:nvPr/>
        </p:nvSpPr>
        <p:spPr>
          <a:xfrm>
            <a:off x="152400" y="745755"/>
            <a:ext cx="561033" cy="276999"/>
          </a:xfrm>
          <a:prstGeom prst="rect">
            <a:avLst/>
          </a:prstGeom>
        </p:spPr>
        <p:txBody>
          <a:bodyPr wrap="square" anchor="ctr">
            <a:spAutoFit/>
          </a:bodyPr>
          <a:lstStyle/>
          <a:p>
            <a:r>
              <a:rPr lang="en-US" sz="1200" b="1" dirty="0">
                <a:solidFill>
                  <a:srgbClr val="002060"/>
                </a:solidFill>
              </a:rPr>
              <a:t>2017</a:t>
            </a:r>
          </a:p>
        </p:txBody>
      </p:sp>
      <p:sp>
        <p:nvSpPr>
          <p:cNvPr id="17" name="Content Placeholder 4"/>
          <p:cNvSpPr>
            <a:spLocks noGrp="1"/>
          </p:cNvSpPr>
          <p:nvPr>
            <p:ph idx="1"/>
          </p:nvPr>
        </p:nvSpPr>
        <p:spPr>
          <a:xfrm>
            <a:off x="46071" y="1022754"/>
            <a:ext cx="3990470" cy="5210165"/>
          </a:xfrm>
          <a:ln w="19050">
            <a:solidFill>
              <a:schemeClr val="tx1"/>
            </a:solidFill>
          </a:ln>
        </p:spPr>
        <p:txBody>
          <a:bodyPr/>
          <a:lstStyle/>
          <a:p>
            <a:pPr algn="just"/>
            <a:r>
              <a:rPr lang="en-US" sz="1400" b="0" dirty="0">
                <a:solidFill>
                  <a:schemeClr val="tx1"/>
                </a:solidFill>
              </a:rPr>
              <a:t> </a:t>
            </a:r>
          </a:p>
          <a:p>
            <a:pPr algn="just"/>
            <a:endParaRPr lang="en-US" sz="1400" b="0" dirty="0">
              <a:solidFill>
                <a:schemeClr val="tx1"/>
              </a:solidFill>
            </a:endParaRPr>
          </a:p>
          <a:p>
            <a:pPr marL="0" indent="0" algn="just">
              <a:buNone/>
            </a:pPr>
            <a:endParaRPr lang="en-CA" sz="1400" b="0" u="sng" dirty="0">
              <a:solidFill>
                <a:schemeClr val="tx1"/>
              </a:solidFill>
            </a:endParaRPr>
          </a:p>
        </p:txBody>
      </p:sp>
      <p:sp>
        <p:nvSpPr>
          <p:cNvPr id="18" name="TextBox 17"/>
          <p:cNvSpPr txBox="1"/>
          <p:nvPr/>
        </p:nvSpPr>
        <p:spPr>
          <a:xfrm>
            <a:off x="4127157" y="5672804"/>
            <a:ext cx="4945641" cy="646331"/>
          </a:xfrm>
          <a:prstGeom prst="rect">
            <a:avLst/>
          </a:prstGeom>
          <a:noFill/>
          <a:ln w="19050">
            <a:solidFill>
              <a:schemeClr val="tx1"/>
            </a:solidFill>
          </a:ln>
        </p:spPr>
        <p:txBody>
          <a:bodyPr wrap="square" rtlCol="0">
            <a:spAutoFit/>
          </a:bodyPr>
          <a:lstStyle/>
          <a:p>
            <a:pPr algn="just"/>
            <a:r>
              <a:rPr lang="en-US" sz="1200" dirty="0"/>
              <a:t>a) Schematic illustration of the initial donor and acceptor compounds; b) Space-filling presentation of molecular stacks in </a:t>
            </a:r>
            <a:r>
              <a:rPr lang="en-US" sz="1200" b="1" dirty="0"/>
              <a:t>1</a:t>
            </a:r>
            <a:r>
              <a:rPr lang="en-US" sz="1200" dirty="0"/>
              <a:t>-</a:t>
            </a:r>
            <a:r>
              <a:rPr lang="en-US" sz="1200" b="1" dirty="0"/>
              <a:t>5</a:t>
            </a:r>
            <a:r>
              <a:rPr lang="en-US" sz="1200" dirty="0"/>
              <a:t> (left to right);</a:t>
            </a:r>
          </a:p>
          <a:p>
            <a:pPr algn="just"/>
            <a:r>
              <a:rPr lang="en-US" sz="1200" dirty="0"/>
              <a:t>c) Presentation of crystal shape of </a:t>
            </a:r>
            <a:r>
              <a:rPr lang="en-US" sz="1200" b="1" dirty="0"/>
              <a:t>5</a:t>
            </a:r>
            <a:r>
              <a:rPr lang="en-US" sz="1200" dirty="0"/>
              <a:t>; d) Packing of </a:t>
            </a:r>
            <a:r>
              <a:rPr lang="en-US" sz="1200" b="1" dirty="0"/>
              <a:t>5 </a:t>
            </a:r>
            <a:r>
              <a:rPr lang="en-US" sz="1200" dirty="0"/>
              <a:t>in crystal.</a:t>
            </a:r>
          </a:p>
        </p:txBody>
      </p:sp>
      <p:sp>
        <p:nvSpPr>
          <p:cNvPr id="7" name="Rectangle 6"/>
          <p:cNvSpPr/>
          <p:nvPr/>
        </p:nvSpPr>
        <p:spPr>
          <a:xfrm>
            <a:off x="4424200" y="1106993"/>
            <a:ext cx="4692577" cy="276999"/>
          </a:xfrm>
          <a:prstGeom prst="rect">
            <a:avLst/>
          </a:prstGeom>
        </p:spPr>
        <p:txBody>
          <a:bodyPr wrap="square" anchor="ctr">
            <a:spAutoFit/>
          </a:bodyPr>
          <a:lstStyle/>
          <a:p>
            <a:r>
              <a:rPr lang="en-US" sz="1200" b="1" dirty="0">
                <a:solidFill>
                  <a:schemeClr val="bg1"/>
                </a:solidFill>
              </a:rPr>
              <a:t>Tatiana </a:t>
            </a:r>
            <a:r>
              <a:rPr lang="en-US" sz="1200" b="1" dirty="0" err="1">
                <a:solidFill>
                  <a:schemeClr val="bg1"/>
                </a:solidFill>
              </a:rPr>
              <a:t>Timofeeva</a:t>
            </a:r>
            <a:r>
              <a:rPr lang="en-US" sz="1200" b="1" dirty="0">
                <a:solidFill>
                  <a:schemeClr val="bg1"/>
                </a:solidFill>
              </a:rPr>
              <a:t>, New Mexico Highlands University</a:t>
            </a:r>
          </a:p>
        </p:txBody>
      </p:sp>
      <p:pic>
        <p:nvPicPr>
          <p:cNvPr id="10" name="Picture 9"/>
          <p:cNvPicPr/>
          <p:nvPr/>
        </p:nvPicPr>
        <p:blipFill rotWithShape="1">
          <a:blip r:embed="rId2">
            <a:extLst>
              <a:ext uri="{28A0092B-C50C-407E-A947-70E740481C1C}">
                <a14:useLocalDpi xmlns:a14="http://schemas.microsoft.com/office/drawing/2010/main" val="0"/>
              </a:ext>
            </a:extLst>
          </a:blip>
          <a:srcRect l="11859" t="13470" r="9615" b="-1340"/>
          <a:stretch/>
        </p:blipFill>
        <p:spPr bwMode="auto">
          <a:xfrm>
            <a:off x="4746982" y="3803174"/>
            <a:ext cx="2023506" cy="1697163"/>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3" cstate="print">
            <a:extLst>
              <a:ext uri="{28A0092B-C50C-407E-A947-70E740481C1C}">
                <a14:useLocalDpi xmlns:a14="http://schemas.microsoft.com/office/drawing/2010/main" val="0"/>
              </a:ext>
            </a:extLst>
          </a:blip>
          <a:srcRect r="44231" b="-654"/>
          <a:stretch/>
        </p:blipFill>
        <p:spPr bwMode="auto">
          <a:xfrm>
            <a:off x="7123721" y="3821134"/>
            <a:ext cx="1521555" cy="1661244"/>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4"/>
          <a:srcRect l="19711" t="16636" r="27404" b="39855"/>
          <a:stretch/>
        </p:blipFill>
        <p:spPr bwMode="auto">
          <a:xfrm>
            <a:off x="4531740" y="2759845"/>
            <a:ext cx="838851" cy="518311"/>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5"/>
          <a:srcRect l="26539" t="3814" r="26539" b="37701"/>
          <a:stretch/>
        </p:blipFill>
        <p:spPr bwMode="auto">
          <a:xfrm>
            <a:off x="5474276" y="2779238"/>
            <a:ext cx="698594" cy="526523"/>
          </a:xfrm>
          <a:prstGeom prst="rect">
            <a:avLst/>
          </a:prstGeom>
          <a:ln>
            <a:noFill/>
          </a:ln>
          <a:extLst>
            <a:ext uri="{53640926-AAD7-44D8-BBD7-CCE9431645EC}">
              <a14:shadowObscured xmlns:a14="http://schemas.microsoft.com/office/drawing/2010/main"/>
            </a:ext>
          </a:extLst>
        </p:spPr>
      </p:pic>
      <p:pic>
        <p:nvPicPr>
          <p:cNvPr id="16" name="Picture 15"/>
          <p:cNvPicPr/>
          <p:nvPr/>
        </p:nvPicPr>
        <p:blipFill rotWithShape="1">
          <a:blip r:embed="rId6"/>
          <a:srcRect l="50962" t="22394" r="22756" b="47107"/>
          <a:stretch/>
        </p:blipFill>
        <p:spPr bwMode="auto">
          <a:xfrm>
            <a:off x="6276555" y="2779238"/>
            <a:ext cx="641596" cy="559133"/>
          </a:xfrm>
          <a:prstGeom prst="rect">
            <a:avLst/>
          </a:prstGeom>
          <a:ln>
            <a:noFill/>
          </a:ln>
          <a:extLst>
            <a:ext uri="{53640926-AAD7-44D8-BBD7-CCE9431645EC}">
              <a14:shadowObscured xmlns:a14="http://schemas.microsoft.com/office/drawing/2010/main"/>
            </a:ext>
          </a:extLst>
        </p:spPr>
      </p:pic>
      <p:pic>
        <p:nvPicPr>
          <p:cNvPr id="19" name="Picture 18"/>
          <p:cNvPicPr/>
          <p:nvPr/>
        </p:nvPicPr>
        <p:blipFill rotWithShape="1">
          <a:blip r:embed="rId7"/>
          <a:srcRect l="28846" t="21968" r="24519" b="34097"/>
          <a:stretch/>
        </p:blipFill>
        <p:spPr bwMode="auto">
          <a:xfrm>
            <a:off x="7058164" y="2779238"/>
            <a:ext cx="753246" cy="533156"/>
          </a:xfrm>
          <a:prstGeom prst="rect">
            <a:avLst/>
          </a:prstGeom>
          <a:ln>
            <a:noFill/>
          </a:ln>
          <a:extLst>
            <a:ext uri="{53640926-AAD7-44D8-BBD7-CCE9431645EC}">
              <a14:shadowObscured xmlns:a14="http://schemas.microsoft.com/office/drawing/2010/main"/>
            </a:ext>
          </a:extLst>
        </p:spPr>
      </p:pic>
      <p:pic>
        <p:nvPicPr>
          <p:cNvPr id="20" name="Picture 19"/>
          <p:cNvPicPr/>
          <p:nvPr/>
        </p:nvPicPr>
        <p:blipFill rotWithShape="1">
          <a:blip r:embed="rId8"/>
          <a:srcRect l="27308" t="12079" r="29615" b="24987"/>
          <a:stretch/>
        </p:blipFill>
        <p:spPr bwMode="auto">
          <a:xfrm>
            <a:off x="7971914" y="2759845"/>
            <a:ext cx="642145" cy="567752"/>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9"/>
          <a:stretch>
            <a:fillRect/>
          </a:stretch>
        </p:blipFill>
        <p:spPr>
          <a:xfrm>
            <a:off x="5103370" y="1521758"/>
            <a:ext cx="3196375" cy="1218334"/>
          </a:xfrm>
          <a:prstGeom prst="rect">
            <a:avLst/>
          </a:prstGeom>
        </p:spPr>
      </p:pic>
      <p:sp>
        <p:nvSpPr>
          <p:cNvPr id="21" name="TextBox 20"/>
          <p:cNvSpPr txBox="1"/>
          <p:nvPr/>
        </p:nvSpPr>
        <p:spPr>
          <a:xfrm>
            <a:off x="4636978" y="1848795"/>
            <a:ext cx="284052" cy="307777"/>
          </a:xfrm>
          <a:prstGeom prst="rect">
            <a:avLst/>
          </a:prstGeom>
          <a:noFill/>
        </p:spPr>
        <p:txBody>
          <a:bodyPr wrap="none" rtlCol="0">
            <a:spAutoFit/>
          </a:bodyPr>
          <a:lstStyle/>
          <a:p>
            <a:r>
              <a:rPr lang="en-US" sz="1400" dirty="0"/>
              <a:t>a</a:t>
            </a:r>
            <a:endParaRPr lang="en-US" dirty="0"/>
          </a:p>
        </p:txBody>
      </p:sp>
      <p:sp>
        <p:nvSpPr>
          <p:cNvPr id="22" name="TextBox 21"/>
          <p:cNvSpPr txBox="1"/>
          <p:nvPr/>
        </p:nvSpPr>
        <p:spPr>
          <a:xfrm>
            <a:off x="4292438" y="2606879"/>
            <a:ext cx="284052" cy="307777"/>
          </a:xfrm>
          <a:prstGeom prst="rect">
            <a:avLst/>
          </a:prstGeom>
          <a:noFill/>
        </p:spPr>
        <p:txBody>
          <a:bodyPr wrap="none" rtlCol="0">
            <a:spAutoFit/>
          </a:bodyPr>
          <a:lstStyle/>
          <a:p>
            <a:r>
              <a:rPr lang="en-US" sz="1400" dirty="0"/>
              <a:t>b</a:t>
            </a:r>
            <a:endParaRPr lang="en-US" dirty="0"/>
          </a:p>
        </p:txBody>
      </p:sp>
      <p:sp>
        <p:nvSpPr>
          <p:cNvPr id="23" name="TextBox 22"/>
          <p:cNvSpPr txBox="1"/>
          <p:nvPr/>
        </p:nvSpPr>
        <p:spPr>
          <a:xfrm>
            <a:off x="4538112" y="3539333"/>
            <a:ext cx="284052" cy="307777"/>
          </a:xfrm>
          <a:prstGeom prst="rect">
            <a:avLst/>
          </a:prstGeom>
          <a:noFill/>
        </p:spPr>
        <p:txBody>
          <a:bodyPr wrap="none" rtlCol="0">
            <a:spAutoFit/>
          </a:bodyPr>
          <a:lstStyle/>
          <a:p>
            <a:r>
              <a:rPr lang="en-US" sz="1400" dirty="0"/>
              <a:t>c</a:t>
            </a:r>
            <a:endParaRPr lang="en-US" dirty="0"/>
          </a:p>
        </p:txBody>
      </p:sp>
      <p:sp>
        <p:nvSpPr>
          <p:cNvPr id="24" name="TextBox 23"/>
          <p:cNvSpPr txBox="1"/>
          <p:nvPr/>
        </p:nvSpPr>
        <p:spPr>
          <a:xfrm>
            <a:off x="6916138" y="3539334"/>
            <a:ext cx="284052" cy="307777"/>
          </a:xfrm>
          <a:prstGeom prst="rect">
            <a:avLst/>
          </a:prstGeom>
          <a:noFill/>
        </p:spPr>
        <p:txBody>
          <a:bodyPr wrap="none" rtlCol="0">
            <a:spAutoFit/>
          </a:bodyPr>
          <a:lstStyle/>
          <a:p>
            <a:r>
              <a:rPr lang="en-US" sz="1400" dirty="0"/>
              <a:t>d</a:t>
            </a:r>
            <a:endParaRPr lang="en-US" dirty="0"/>
          </a:p>
        </p:txBody>
      </p:sp>
      <p:sp>
        <p:nvSpPr>
          <p:cNvPr id="3" name="TextBox 2"/>
          <p:cNvSpPr txBox="1"/>
          <p:nvPr/>
        </p:nvSpPr>
        <p:spPr>
          <a:xfrm>
            <a:off x="8320" y="1001369"/>
            <a:ext cx="4028221" cy="5632311"/>
          </a:xfrm>
          <a:prstGeom prst="rect">
            <a:avLst/>
          </a:prstGeom>
          <a:noFill/>
        </p:spPr>
        <p:txBody>
          <a:bodyPr wrap="square" rtlCol="0">
            <a:spAutoFit/>
          </a:bodyPr>
          <a:lstStyle/>
          <a:p>
            <a:pPr algn="just"/>
            <a:r>
              <a:rPr lang="en-US" dirty="0"/>
              <a:t>Charge transfer materials are </a:t>
            </a:r>
            <a:r>
              <a:rPr lang="en-US" dirty="0" err="1"/>
              <a:t>impor</a:t>
            </a:r>
            <a:r>
              <a:rPr lang="en-US" dirty="0"/>
              <a:t>-</a:t>
            </a:r>
          </a:p>
          <a:p>
            <a:pPr algn="just"/>
            <a:r>
              <a:rPr lang="en-US" dirty="0" err="1"/>
              <a:t>tant</a:t>
            </a:r>
            <a:r>
              <a:rPr lang="en-US" dirty="0"/>
              <a:t> components of organic electronics for applications in OLED, solar batteries and transistors. Structure-properties relations for this </a:t>
            </a:r>
          </a:p>
          <a:p>
            <a:pPr algn="just"/>
            <a:r>
              <a:rPr lang="en-US" dirty="0"/>
              <a:t>series of materials, including shapes of their crystals, were studied experimentally and computationally in connection with their internal structure using X-ray diffraction. For binary donor-acceptor materials (a) structures formed by molecular stacks (b) were found. Experimental (c) and computational (d) studies demonstrated that molecular stacks are oriented along elongated direction of the crystals. These knowledge are important for design and fabrication of devices based on CT materials.</a:t>
            </a:r>
          </a:p>
          <a:p>
            <a:endParaRPr lang="en-US" dirty="0"/>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12173</TotalTime>
  <Words>188</Words>
  <Application>Microsoft Macintosh PowerPoint</Application>
  <PresentationFormat>On-screen Show (4:3)</PresentationFormat>
  <Paragraphs>14</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News Gothic MT</vt:lpstr>
      <vt:lpstr>Wingdings 2</vt:lpstr>
      <vt:lpstr>Breeze</vt:lpstr>
      <vt:lpstr>Donor - Acceptor Binary Organic Compounds – Charge Transfer  (CT) Complexes</vt:lpstr>
    </vt:vector>
  </TitlesOfParts>
  <LinksUpToDate>false</LinksUpToDate>
  <SharedDoc>false</SharedDoc>
  <HyperlinkBase/>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Divya Abhat</cp:lastModifiedBy>
  <cp:revision>107</cp:revision>
  <cp:lastPrinted>2016-08-01T15:14:13Z</cp:lastPrinted>
  <dcterms:created xsi:type="dcterms:W3CDTF">2016-07-19T18:16:54Z</dcterms:created>
  <dcterms:modified xsi:type="dcterms:W3CDTF">2018-08-02T15:40:42Z</dcterms:modified>
</cp:coreProperties>
</file>