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2" autoAdjust="0"/>
    <p:restoredTop sz="94966" autoAdjust="0"/>
  </p:normalViewPr>
  <p:slideViewPr>
    <p:cSldViewPr snapToGrid="0" snapToObjects="1">
      <p:cViewPr varScale="1">
        <p:scale>
          <a:sx n="83" d="100"/>
          <a:sy n="83" d="100"/>
        </p:scale>
        <p:origin x="135" y="51"/>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8/12/2022</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8/12/2022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33946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Tree>
    <p:extLst>
      <p:ext uri="{BB962C8B-B14F-4D97-AF65-F5344CB8AC3E}">
        <p14:creationId xmlns:p14="http://schemas.microsoft.com/office/powerpoint/2010/main" val="5943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24B7D0C-5580-45C2-B5D3-0352FAC1DBBB}"/>
              </a:ext>
            </a:extLst>
          </p:cNvPr>
          <p:cNvSpPr txBox="1"/>
          <p:nvPr/>
        </p:nvSpPr>
        <p:spPr>
          <a:xfrm>
            <a:off x="100483" y="300183"/>
            <a:ext cx="216597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DMR-2121848 PREM</a:t>
            </a:r>
          </a:p>
        </p:txBody>
      </p:sp>
      <p:sp>
        <p:nvSpPr>
          <p:cNvPr id="11" name="Title 1">
            <a:extLst>
              <a:ext uri="{FF2B5EF4-FFF2-40B4-BE49-F238E27FC236}">
                <a16:creationId xmlns:a16="http://schemas.microsoft.com/office/drawing/2014/main" id="{D3B332F7-6EDD-4E4A-8EC3-FAC439648E78}"/>
              </a:ext>
            </a:extLst>
          </p:cNvPr>
          <p:cNvSpPr txBox="1">
            <a:spLocks/>
          </p:cNvSpPr>
          <p:nvPr/>
        </p:nvSpPr>
        <p:spPr>
          <a:xfrm>
            <a:off x="3818375" y="133834"/>
            <a:ext cx="8074576"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700" b="1" dirty="0">
                <a:solidFill>
                  <a:srgbClr val="C00000"/>
                </a:solidFill>
                <a:latin typeface="Arial" panose="020B0604020202020204" pitchFamily="34" charset="0"/>
                <a:cs typeface="Arial" panose="020B0604020202020204" pitchFamily="34" charset="0"/>
              </a:rPr>
              <a:t>Defect Modeling, Characterization, and Engineering in Ordered Vacancy Compound Chalcopyrites for Photocatalytic and Photovoltaic Applications </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24988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PI: Severa, University of Hawai‘i at Mānoa</a:t>
            </a:r>
          </a:p>
        </p:txBody>
      </p:sp>
      <p:sp>
        <p:nvSpPr>
          <p:cNvPr id="21" name="TextBox 20">
            <a:extLst>
              <a:ext uri="{FF2B5EF4-FFF2-40B4-BE49-F238E27FC236}">
                <a16:creationId xmlns:a16="http://schemas.microsoft.com/office/drawing/2014/main" id="{1F1EF0CC-20DD-4C45-BE21-6ED5FD8769FA}"/>
              </a:ext>
            </a:extLst>
          </p:cNvPr>
          <p:cNvSpPr txBox="1"/>
          <p:nvPr/>
        </p:nvSpPr>
        <p:spPr>
          <a:xfrm>
            <a:off x="148027" y="862642"/>
            <a:ext cx="5401635" cy="507831"/>
          </a:xfrm>
          <a:prstGeom prst="rect">
            <a:avLst/>
          </a:prstGeom>
          <a:noFill/>
        </p:spPr>
        <p:txBody>
          <a:bodyPr wrap="square" rtlCol="0">
            <a:spAutoFit/>
          </a:bodyPr>
          <a:lstStyle/>
          <a:p>
            <a:r>
              <a:rPr lang="en-US" sz="1350" b="1" dirty="0">
                <a:solidFill>
                  <a:srgbClr val="0070C0"/>
                </a:solidFill>
                <a:latin typeface="Arial" panose="020B0604020202020204" pitchFamily="34" charset="0"/>
                <a:cs typeface="Arial" panose="020B0604020202020204" pitchFamily="34" charset="0"/>
              </a:rPr>
              <a:t>UH: </a:t>
            </a:r>
            <a:r>
              <a:rPr lang="en-US" sz="1350" dirty="0">
                <a:solidFill>
                  <a:srgbClr val="0070C0"/>
                </a:solidFill>
                <a:latin typeface="Arial" panose="020B0604020202020204" pitchFamily="34" charset="0"/>
                <a:cs typeface="Arial" panose="020B0604020202020204" pitchFamily="34" charset="0"/>
              </a:rPr>
              <a:t>Gaillard (Thrust lead), Macabante, Septina, Dera. </a:t>
            </a:r>
            <a:r>
              <a:rPr lang="en-US" sz="1350" b="1" dirty="0">
                <a:solidFill>
                  <a:srgbClr val="0070C0"/>
                </a:solidFill>
                <a:latin typeface="Arial" panose="020B0604020202020204" pitchFamily="34" charset="0"/>
                <a:cs typeface="Arial" panose="020B0604020202020204" pitchFamily="34" charset="0"/>
              </a:rPr>
              <a:t>UW:</a:t>
            </a:r>
            <a:r>
              <a:rPr lang="en-US" sz="1350" dirty="0">
                <a:solidFill>
                  <a:srgbClr val="0070C0"/>
                </a:solidFill>
                <a:latin typeface="Arial" panose="020B0604020202020204" pitchFamily="34" charset="0"/>
                <a:cs typeface="Arial" panose="020B0604020202020204" pitchFamily="34" charset="0"/>
              </a:rPr>
              <a:t> Dunham, </a:t>
            </a:r>
            <a:r>
              <a:rPr lang="en-US" sz="1350" dirty="0" err="1">
                <a:solidFill>
                  <a:srgbClr val="0070C0"/>
                </a:solidFill>
                <a:latin typeface="Arial" panose="020B0604020202020204" pitchFamily="34" charset="0"/>
                <a:cs typeface="Arial" panose="020B0604020202020204" pitchFamily="34" charset="0"/>
              </a:rPr>
              <a:t>Tzanetopoulos</a:t>
            </a:r>
            <a:r>
              <a:rPr lang="en-US" sz="1350" dirty="0">
                <a:solidFill>
                  <a:srgbClr val="0070C0"/>
                </a:solidFill>
                <a:latin typeface="Arial" panose="020B0604020202020204" pitchFamily="34" charset="0"/>
                <a:cs typeface="Arial" panose="020B0604020202020204" pitchFamily="34" charset="0"/>
              </a:rPr>
              <a:t>, </a:t>
            </a:r>
            <a:r>
              <a:rPr lang="en-US" sz="1350" dirty="0" err="1">
                <a:solidFill>
                  <a:srgbClr val="0070C0"/>
                </a:solidFill>
                <a:latin typeface="Arial" panose="020B0604020202020204" pitchFamily="34" charset="0"/>
                <a:cs typeface="Arial" panose="020B0604020202020204" pitchFamily="34" charset="0"/>
              </a:rPr>
              <a:t>Roh</a:t>
            </a:r>
            <a:r>
              <a:rPr lang="en-US" sz="1350" dirty="0">
                <a:solidFill>
                  <a:srgbClr val="0070C0"/>
                </a:solidFill>
                <a:latin typeface="Arial" panose="020B0604020202020204" pitchFamily="34" charset="0"/>
                <a:cs typeface="Arial" panose="020B0604020202020204" pitchFamily="34" charset="0"/>
              </a:rPr>
              <a:t>, Holmberg, Pauzauskie, Gamelin.</a:t>
            </a:r>
          </a:p>
        </p:txBody>
      </p:sp>
      <p:sp>
        <p:nvSpPr>
          <p:cNvPr id="23" name="TextBox 44">
            <a:extLst>
              <a:ext uri="{FF2B5EF4-FFF2-40B4-BE49-F238E27FC236}">
                <a16:creationId xmlns:a16="http://schemas.microsoft.com/office/drawing/2014/main" id="{0A6AD4C8-F72E-4428-BE9F-E35FD18A1F52}"/>
              </a:ext>
            </a:extLst>
          </p:cNvPr>
          <p:cNvSpPr txBox="1">
            <a:spLocks noChangeArrowheads="1"/>
          </p:cNvSpPr>
          <p:nvPr/>
        </p:nvSpPr>
        <p:spPr bwMode="auto">
          <a:xfrm>
            <a:off x="6492816" y="1245903"/>
            <a:ext cx="5451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200">
                <a:solidFill>
                  <a:srgbClr val="000000"/>
                </a:solidFill>
                <a:latin typeface="Palatino" pitchFamily="2" charset="77"/>
                <a:ea typeface="ＭＳ Ｐゴシック" panose="020B0600070205080204" pitchFamily="34" charset="-128"/>
              </a:defRPr>
            </a:lvl1pPr>
            <a:lvl2pPr marL="742950" indent="-285750" defTabSz="457200">
              <a:defRPr sz="2200">
                <a:solidFill>
                  <a:srgbClr val="000000"/>
                </a:solidFill>
                <a:latin typeface="Palatino" pitchFamily="2" charset="77"/>
                <a:ea typeface="ＭＳ Ｐゴシック" panose="020B0600070205080204" pitchFamily="34" charset="-128"/>
              </a:defRPr>
            </a:lvl2pPr>
            <a:lvl3pPr marL="1143000" indent="-228600" defTabSz="457200">
              <a:defRPr sz="2200">
                <a:solidFill>
                  <a:srgbClr val="000000"/>
                </a:solidFill>
                <a:latin typeface="Palatino" pitchFamily="2" charset="77"/>
                <a:ea typeface="ＭＳ Ｐゴシック" panose="020B0600070205080204" pitchFamily="34" charset="-128"/>
              </a:defRPr>
            </a:lvl3pPr>
            <a:lvl4pPr marL="1600200" indent="-228600" defTabSz="457200">
              <a:defRPr sz="2200">
                <a:solidFill>
                  <a:srgbClr val="000000"/>
                </a:solidFill>
                <a:latin typeface="Palatino" pitchFamily="2" charset="77"/>
                <a:ea typeface="ＭＳ Ｐゴシック" panose="020B0600070205080204" pitchFamily="34" charset="-128"/>
              </a:defRPr>
            </a:lvl4pPr>
            <a:lvl5pPr marL="2057400" indent="-228600" defTabSz="457200">
              <a:defRPr sz="2200">
                <a:solidFill>
                  <a:srgbClr val="000000"/>
                </a:solidFill>
                <a:latin typeface="Palatino" pitchFamily="2" charset="77"/>
                <a:ea typeface="ＭＳ Ｐゴシック" panose="020B0600070205080204" pitchFamily="34" charset="-128"/>
              </a:defRPr>
            </a:lvl5pPr>
            <a:lvl6pPr marL="2514600" indent="-228600" defTabSz="4572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defTabSz="4572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defTabSz="4572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defTabSz="4572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eaLnBrk="1" hangingPunct="1">
              <a:spcBef>
                <a:spcPct val="20000"/>
              </a:spcBef>
            </a:pPr>
            <a:r>
              <a:rPr lang="en-US" altLang="en-US" sz="1400" dirty="0">
                <a:solidFill>
                  <a:srgbClr val="0070C0"/>
                </a:solidFill>
                <a:latin typeface="Calibri" panose="020F0502020204030204" pitchFamily="34" charset="0"/>
              </a:rPr>
              <a:t>Defect passivation of printed chalcopyrites via in-situ Al</a:t>
            </a:r>
            <a:r>
              <a:rPr lang="en-US" altLang="en-US" sz="1400" baseline="-25000" dirty="0">
                <a:solidFill>
                  <a:srgbClr val="0070C0"/>
                </a:solidFill>
                <a:latin typeface="Calibri" panose="020F0502020204030204" pitchFamily="34" charset="0"/>
              </a:rPr>
              <a:t>2</a:t>
            </a:r>
            <a:r>
              <a:rPr lang="en-US" altLang="en-US" sz="1400" dirty="0">
                <a:solidFill>
                  <a:srgbClr val="0070C0"/>
                </a:solidFill>
                <a:latin typeface="Calibri" panose="020F0502020204030204" pitchFamily="34" charset="0"/>
              </a:rPr>
              <a:t>O</a:t>
            </a:r>
            <a:r>
              <a:rPr lang="en-US" altLang="en-US" sz="1400" baseline="-25000" dirty="0">
                <a:solidFill>
                  <a:srgbClr val="0070C0"/>
                </a:solidFill>
                <a:latin typeface="Calibri" panose="020F0502020204030204" pitchFamily="34" charset="0"/>
              </a:rPr>
              <a:t>3</a:t>
            </a:r>
            <a:r>
              <a:rPr lang="en-US" altLang="en-US" sz="1400" dirty="0">
                <a:solidFill>
                  <a:srgbClr val="0070C0"/>
                </a:solidFill>
                <a:latin typeface="Calibri" panose="020F0502020204030204" pitchFamily="34" charset="0"/>
              </a:rPr>
              <a:t> incorporation </a:t>
            </a:r>
          </a:p>
        </p:txBody>
      </p:sp>
      <p:sp>
        <p:nvSpPr>
          <p:cNvPr id="2" name="TextBox 1">
            <a:extLst>
              <a:ext uri="{FF2B5EF4-FFF2-40B4-BE49-F238E27FC236}">
                <a16:creationId xmlns:a16="http://schemas.microsoft.com/office/drawing/2014/main" id="{D0D63C81-7895-CAB9-52FD-36228407201F}"/>
              </a:ext>
            </a:extLst>
          </p:cNvPr>
          <p:cNvSpPr txBox="1"/>
          <p:nvPr/>
        </p:nvSpPr>
        <p:spPr>
          <a:xfrm>
            <a:off x="109376" y="1399791"/>
            <a:ext cx="6174955" cy="4832092"/>
          </a:xfrm>
          <a:prstGeom prst="rect">
            <a:avLst/>
          </a:prstGeom>
          <a:noFill/>
        </p:spPr>
        <p:txBody>
          <a:bodyPr wrap="square">
            <a:spAutoFit/>
          </a:bodyPr>
          <a:lstStyle/>
          <a:p>
            <a:pPr algn="just"/>
            <a:r>
              <a:rPr lang="en-US" sz="1400" dirty="0">
                <a:latin typeface="Arial" panose="020B0604020202020204" pitchFamily="34" charset="0"/>
                <a:cs typeface="Arial" panose="020B0604020202020204" pitchFamily="34" charset="0"/>
              </a:rPr>
              <a:t>The goal of this project is to advance the knowledge of novel solar energy materials and understand the effect of defects on their optical and electronic properties. </a:t>
            </a:r>
          </a:p>
          <a:p>
            <a:pPr algn="just"/>
            <a:r>
              <a:rPr lang="en-US" sz="1400" dirty="0">
                <a:latin typeface="Arial" panose="020B0604020202020204" pitchFamily="34" charset="0"/>
                <a:cs typeface="Arial" panose="020B0604020202020204" pitchFamily="34" charset="0"/>
              </a:rPr>
              <a:t>Recently, the UH group discovered a new passivation technique to heal defects in chalcopyrites, a material class known for its high solar energy conversion efficiency. Specifically, the team demonstrated an efficiency enhancement of solution-processed chalcopyrite thin film solar cells via in-situ incorporation of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This in-situ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incorporation is speculated to play a role in the enhancement of the devices solid-state performance through passivation of defects reducing interface and bulk recombination, however, further analysis is required to identify which defects are passivated with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treatment.</a:t>
            </a:r>
          </a:p>
          <a:p>
            <a:pPr algn="just"/>
            <a:r>
              <a:rPr lang="en-US" sz="1400" dirty="0">
                <a:latin typeface="Arial" panose="020B0604020202020204" pitchFamily="34" charset="0"/>
                <a:cs typeface="Arial" panose="020B0604020202020204" pitchFamily="34" charset="0"/>
              </a:rPr>
              <a:t>In this Task, UW provides analytical support, primarily photoluminescence (PL), to uncover specifically the role of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treatment on defect passivation. Multiple samples containing various amounts of Al</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were synthesized by UH and analyzed at UW. All PL spectra revealed a pronounced peak at energy (1.7 eV) greater than the chalcopyrite absorber’s bandgap (1.0 eV) which is uncommon. The origin of this peak is still unknown, however, it could arise from secondary phases present at the surface of the chalcopyrite absorber after crystallization of the molecular ink. On-going analyses are performed to confirm the nature of this secondary phase and understand its impact on chalcopyrite photovoltaic performances. </a:t>
            </a:r>
          </a:p>
        </p:txBody>
      </p:sp>
      <p:grpSp>
        <p:nvGrpSpPr>
          <p:cNvPr id="3" name="Group 2">
            <a:extLst>
              <a:ext uri="{FF2B5EF4-FFF2-40B4-BE49-F238E27FC236}">
                <a16:creationId xmlns:a16="http://schemas.microsoft.com/office/drawing/2014/main" id="{D34778F8-6233-A947-8A97-039FBE31651C}"/>
              </a:ext>
            </a:extLst>
          </p:cNvPr>
          <p:cNvGrpSpPr/>
          <p:nvPr/>
        </p:nvGrpSpPr>
        <p:grpSpPr>
          <a:xfrm>
            <a:off x="6662940" y="1885605"/>
            <a:ext cx="4391015" cy="1564661"/>
            <a:chOff x="4334006" y="1978394"/>
            <a:chExt cx="4427538" cy="1538288"/>
          </a:xfrm>
        </p:grpSpPr>
        <p:grpSp>
          <p:nvGrpSpPr>
            <p:cNvPr id="4" name="Group 23">
              <a:extLst>
                <a:ext uri="{FF2B5EF4-FFF2-40B4-BE49-F238E27FC236}">
                  <a16:creationId xmlns:a16="http://schemas.microsoft.com/office/drawing/2014/main" id="{F88AED2F-4B10-2877-6EF4-084919B1BAC6}"/>
                </a:ext>
              </a:extLst>
            </p:cNvPr>
            <p:cNvGrpSpPr>
              <a:grpSpLocks/>
            </p:cNvGrpSpPr>
            <p:nvPr/>
          </p:nvGrpSpPr>
          <p:grpSpPr bwMode="auto">
            <a:xfrm>
              <a:off x="4334006" y="1978394"/>
              <a:ext cx="1963738" cy="1538288"/>
              <a:chOff x="208486" y="1180003"/>
              <a:chExt cx="2457600" cy="1925511"/>
            </a:xfrm>
          </p:grpSpPr>
          <p:pic>
            <p:nvPicPr>
              <p:cNvPr id="16" name="Picture 37">
                <a:extLst>
                  <a:ext uri="{FF2B5EF4-FFF2-40B4-BE49-F238E27FC236}">
                    <a16:creationId xmlns:a16="http://schemas.microsoft.com/office/drawing/2014/main" id="{9E1F8722-E231-3B7F-9C79-AE4D2C320859}"/>
                  </a:ext>
                </a:extLst>
              </p:cNvPr>
              <p:cNvPicPr>
                <a:picLocks noChangeAspect="1"/>
              </p:cNvPicPr>
              <p:nvPr/>
            </p:nvPicPr>
            <p:blipFill>
              <a:blip r:embed="rId3">
                <a:extLst>
                  <a:ext uri="{28A0092B-C50C-407E-A947-70E740481C1C}">
                    <a14:useLocalDpi xmlns:a14="http://schemas.microsoft.com/office/drawing/2010/main" val="0"/>
                  </a:ext>
                </a:extLst>
              </a:blip>
              <a:srcRect l="45049" t="21562" r="33083" b="24493"/>
              <a:stretch>
                <a:fillRect/>
              </a:stretch>
            </p:blipFill>
            <p:spPr bwMode="auto">
              <a:xfrm rot="10800000">
                <a:off x="1648739" y="1192212"/>
                <a:ext cx="101734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911F50F1-4A39-120B-EFDA-1D09275AB8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354" y="1211273"/>
                <a:ext cx="6048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6">
                <a:extLst>
                  <a:ext uri="{FF2B5EF4-FFF2-40B4-BE49-F238E27FC236}">
                    <a16:creationId xmlns:a16="http://schemas.microsoft.com/office/drawing/2014/main" id="{0851D7B4-B203-7C95-214B-9694E48AA3D7}"/>
                  </a:ext>
                </a:extLst>
              </p:cNvPr>
              <p:cNvCxnSpPr>
                <a:cxnSpLocks noChangeShapeType="1"/>
              </p:cNvCxnSpPr>
              <p:nvPr/>
            </p:nvCxnSpPr>
            <p:spPr bwMode="auto">
              <a:xfrm flipV="1">
                <a:off x="1002354" y="2690304"/>
                <a:ext cx="2619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pic>
            <p:nvPicPr>
              <p:cNvPr id="19" name="Picture 5">
                <a:extLst>
                  <a:ext uri="{FF2B5EF4-FFF2-40B4-BE49-F238E27FC236}">
                    <a16:creationId xmlns:a16="http://schemas.microsoft.com/office/drawing/2014/main" id="{D377FD11-85E4-D47A-1361-A5EA070C2E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6265" y="2571231"/>
                <a:ext cx="518852" cy="53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7324D87F-DCA9-3B66-3D83-D3088AA40A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5355" y="1931115"/>
                <a:ext cx="672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41">
                <a:extLst>
                  <a:ext uri="{FF2B5EF4-FFF2-40B4-BE49-F238E27FC236}">
                    <a16:creationId xmlns:a16="http://schemas.microsoft.com/office/drawing/2014/main" id="{C56A92FE-DE1C-174B-823C-00F183771DEB}"/>
                  </a:ext>
                </a:extLst>
              </p:cNvPr>
              <p:cNvSpPr txBox="1">
                <a:spLocks noChangeArrowheads="1"/>
              </p:cNvSpPr>
              <p:nvPr/>
            </p:nvSpPr>
            <p:spPr bwMode="auto">
              <a:xfrm>
                <a:off x="365104" y="1247296"/>
                <a:ext cx="609344" cy="2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algn="ctr" eaLnBrk="1" hangingPunct="1"/>
                <a:r>
                  <a:rPr lang="en-GB" altLang="en-US" sz="900">
                    <a:latin typeface="Calibri" panose="020F0502020204030204" pitchFamily="34" charset="0"/>
                  </a:rPr>
                  <a:t>Solvent</a:t>
                </a:r>
              </a:p>
            </p:txBody>
          </p:sp>
          <p:sp>
            <p:nvSpPr>
              <p:cNvPr id="56" name="TextBox 42">
                <a:extLst>
                  <a:ext uri="{FF2B5EF4-FFF2-40B4-BE49-F238E27FC236}">
                    <a16:creationId xmlns:a16="http://schemas.microsoft.com/office/drawing/2014/main" id="{CAE202F4-92C8-F043-8BA0-7FEFFC9B813A}"/>
                  </a:ext>
                </a:extLst>
              </p:cNvPr>
              <p:cNvSpPr txBox="1">
                <a:spLocks noChangeArrowheads="1"/>
              </p:cNvSpPr>
              <p:nvPr/>
            </p:nvSpPr>
            <p:spPr bwMode="auto">
              <a:xfrm>
                <a:off x="208486" y="2014395"/>
                <a:ext cx="747302" cy="2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algn="r" eaLnBrk="1" hangingPunct="1"/>
                <a:r>
                  <a:rPr lang="en-GB" altLang="en-US" sz="1000">
                    <a:latin typeface="Calibri" panose="020F0502020204030204" pitchFamily="34" charset="0"/>
                  </a:rPr>
                  <a:t>Metals  </a:t>
                </a:r>
              </a:p>
            </p:txBody>
          </p:sp>
          <p:sp>
            <p:nvSpPr>
              <p:cNvPr id="57" name="TextBox 43">
                <a:extLst>
                  <a:ext uri="{FF2B5EF4-FFF2-40B4-BE49-F238E27FC236}">
                    <a16:creationId xmlns:a16="http://schemas.microsoft.com/office/drawing/2014/main" id="{33890FB6-C454-B754-4E15-34FFBA0D7C52}"/>
                  </a:ext>
                </a:extLst>
              </p:cNvPr>
              <p:cNvSpPr txBox="1">
                <a:spLocks noChangeArrowheads="1"/>
              </p:cNvSpPr>
              <p:nvPr/>
            </p:nvSpPr>
            <p:spPr bwMode="auto">
              <a:xfrm>
                <a:off x="254139" y="2722697"/>
                <a:ext cx="827079" cy="2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algn="r" eaLnBrk="1" hangingPunct="1"/>
                <a:r>
                  <a:rPr lang="en-GB" altLang="en-US" sz="1000">
                    <a:latin typeface="Calibri" panose="020F0502020204030204" pitchFamily="34" charset="0"/>
                  </a:rPr>
                  <a:t>Chalcogen</a:t>
                </a:r>
              </a:p>
            </p:txBody>
          </p:sp>
          <p:sp>
            <p:nvSpPr>
              <p:cNvPr id="58" name="TextBox 44">
                <a:extLst>
                  <a:ext uri="{FF2B5EF4-FFF2-40B4-BE49-F238E27FC236}">
                    <a16:creationId xmlns:a16="http://schemas.microsoft.com/office/drawing/2014/main" id="{F8D28FE0-856F-35ED-53CA-8734350BDA8A}"/>
                  </a:ext>
                </a:extLst>
              </p:cNvPr>
              <p:cNvSpPr txBox="1">
                <a:spLocks noChangeArrowheads="1"/>
              </p:cNvSpPr>
              <p:nvPr/>
            </p:nvSpPr>
            <p:spPr bwMode="auto">
              <a:xfrm>
                <a:off x="1064877" y="1606586"/>
                <a:ext cx="327849" cy="3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eaLnBrk="1" hangingPunct="1"/>
                <a:r>
                  <a:rPr lang="en-GB" altLang="en-US" sz="1600">
                    <a:latin typeface="Calibri" panose="020F0502020204030204" pitchFamily="34" charset="0"/>
                  </a:rPr>
                  <a:t>+</a:t>
                </a:r>
              </a:p>
            </p:txBody>
          </p:sp>
          <p:sp>
            <p:nvSpPr>
              <p:cNvPr id="59" name="TextBox 45">
                <a:extLst>
                  <a:ext uri="{FF2B5EF4-FFF2-40B4-BE49-F238E27FC236}">
                    <a16:creationId xmlns:a16="http://schemas.microsoft.com/office/drawing/2014/main" id="{73D2562C-7D61-445D-F01F-F6FC3B2B41BD}"/>
                  </a:ext>
                </a:extLst>
              </p:cNvPr>
              <p:cNvSpPr txBox="1">
                <a:spLocks noChangeArrowheads="1"/>
              </p:cNvSpPr>
              <p:nvPr/>
            </p:nvSpPr>
            <p:spPr bwMode="auto">
              <a:xfrm>
                <a:off x="1071498" y="2256955"/>
                <a:ext cx="327849" cy="3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pPr eaLnBrk="1" hangingPunct="1"/>
                <a:r>
                  <a:rPr lang="en-GB" altLang="en-US" sz="1600">
                    <a:latin typeface="Calibri" panose="020F0502020204030204" pitchFamily="34" charset="0"/>
                  </a:rPr>
                  <a:t>+</a:t>
                </a:r>
              </a:p>
            </p:txBody>
          </p:sp>
          <p:sp>
            <p:nvSpPr>
              <p:cNvPr id="60" name="Right Brace 59">
                <a:extLst>
                  <a:ext uri="{FF2B5EF4-FFF2-40B4-BE49-F238E27FC236}">
                    <a16:creationId xmlns:a16="http://schemas.microsoft.com/office/drawing/2014/main" id="{F581D1D1-F7F1-634B-4799-1032AD73A41A}"/>
                  </a:ext>
                </a:extLst>
              </p:cNvPr>
              <p:cNvSpPr>
                <a:spLocks/>
              </p:cNvSpPr>
              <p:nvPr/>
            </p:nvSpPr>
            <p:spPr bwMode="auto">
              <a:xfrm>
                <a:off x="1422386" y="1180003"/>
                <a:ext cx="238409" cy="1895704"/>
              </a:xfrm>
              <a:prstGeom prst="rightBrace">
                <a:avLst>
                  <a:gd name="adj1" fmla="val 8348"/>
                  <a:gd name="adj2" fmla="val 79000"/>
                </a:avLst>
              </a:prstGeom>
              <a:noFill/>
              <a:ln w="6350">
                <a:solidFill>
                  <a:schemeClr val="tx1"/>
                </a:solidFill>
                <a:round/>
                <a:headEnd/>
                <a:tailEnd/>
              </a:ln>
              <a:effectLst>
                <a:outerShdw blurRad="40000" dist="20000" dir="5400000" rotWithShape="0">
                  <a:srgbClr val="808080">
                    <a:alpha val="37999"/>
                  </a:srgbClr>
                </a:outerShdw>
              </a:effectLst>
            </p:spPr>
            <p:txBody>
              <a:bodyPr anchor="ctr"/>
              <a:lstStyle>
                <a:lvl1pPr>
                  <a:defRPr sz="2200">
                    <a:solidFill>
                      <a:srgbClr val="000000"/>
                    </a:solidFill>
                    <a:latin typeface="Palatino" pitchFamily="2" charset="0"/>
                    <a:ea typeface="ＭＳ Ｐゴシック" panose="020B0600070205080204" pitchFamily="34" charset="-128"/>
                  </a:defRPr>
                </a:lvl1pPr>
                <a:lvl2pPr marL="742950" indent="-285750">
                  <a:defRPr sz="2200">
                    <a:solidFill>
                      <a:srgbClr val="000000"/>
                    </a:solidFill>
                    <a:latin typeface="Palatino" pitchFamily="2" charset="0"/>
                    <a:ea typeface="ＭＳ Ｐゴシック" panose="020B0600070205080204" pitchFamily="34" charset="-128"/>
                  </a:defRPr>
                </a:lvl2pPr>
                <a:lvl3pPr marL="1143000" indent="-228600">
                  <a:defRPr sz="2200">
                    <a:solidFill>
                      <a:srgbClr val="000000"/>
                    </a:solidFill>
                    <a:latin typeface="Palatino" pitchFamily="2" charset="0"/>
                    <a:ea typeface="ＭＳ Ｐゴシック" panose="020B0600070205080204" pitchFamily="34" charset="-128"/>
                  </a:defRPr>
                </a:lvl3pPr>
                <a:lvl4pPr marL="1600200" indent="-228600">
                  <a:defRPr sz="2200">
                    <a:solidFill>
                      <a:srgbClr val="000000"/>
                    </a:solidFill>
                    <a:latin typeface="Palatino" pitchFamily="2" charset="0"/>
                    <a:ea typeface="ＭＳ Ｐゴシック" panose="020B0600070205080204" pitchFamily="34" charset="-128"/>
                  </a:defRPr>
                </a:lvl4pPr>
                <a:lvl5pPr marL="2057400" indent="-228600">
                  <a:defRPr sz="2200">
                    <a:solidFill>
                      <a:srgbClr val="000000"/>
                    </a:solidFill>
                    <a:latin typeface="Palatino" pitchFamily="2" charset="0"/>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9pPr>
              </a:lstStyle>
              <a:p>
                <a:pPr algn="ctr" eaLnBrk="1" hangingPunct="1">
                  <a:defRPr/>
                </a:pPr>
                <a:endParaRPr lang="en-GB" altLang="en-US" sz="1600">
                  <a:solidFill>
                    <a:schemeClr val="tx1"/>
                  </a:solidFill>
                  <a:latin typeface="Calibri" panose="020F0502020204030204" pitchFamily="34" charset="0"/>
                </a:endParaRPr>
              </a:p>
            </p:txBody>
          </p:sp>
          <p:cxnSp>
            <p:nvCxnSpPr>
              <p:cNvPr id="61" name="Straight Arrow Connector 60">
                <a:extLst>
                  <a:ext uri="{FF2B5EF4-FFF2-40B4-BE49-F238E27FC236}">
                    <a16:creationId xmlns:a16="http://schemas.microsoft.com/office/drawing/2014/main" id="{D72241A5-BE8E-1995-2FFC-F671179D4BB4}"/>
                  </a:ext>
                </a:extLst>
              </p:cNvPr>
              <p:cNvCxnSpPr>
                <a:cxnSpLocks noChangeShapeType="1"/>
              </p:cNvCxnSpPr>
              <p:nvPr/>
            </p:nvCxnSpPr>
            <p:spPr bwMode="auto">
              <a:xfrm>
                <a:off x="1636954" y="2678285"/>
                <a:ext cx="486751" cy="0"/>
              </a:xfrm>
              <a:prstGeom prst="straightConnector1">
                <a:avLst/>
              </a:prstGeom>
              <a:noFill/>
              <a:ln w="6350">
                <a:solidFill>
                  <a:srgbClr val="000000"/>
                </a:solidFill>
                <a:round/>
                <a:headEnd/>
                <a:tailEnd type="triangle" w="med" len="med"/>
              </a:ln>
              <a:effectLst>
                <a:outerShdw blurRad="40000" dist="20000" dir="5400000" rotWithShape="0">
                  <a:srgbClr val="808080">
                    <a:alpha val="37999"/>
                  </a:srgbClr>
                </a:outerShdw>
              </a:effectLst>
            </p:spPr>
          </p:cxnSp>
        </p:grpSp>
        <p:cxnSp>
          <p:nvCxnSpPr>
            <p:cNvPr id="5" name="Straight Connector 2">
              <a:extLst>
                <a:ext uri="{FF2B5EF4-FFF2-40B4-BE49-F238E27FC236}">
                  <a16:creationId xmlns:a16="http://schemas.microsoft.com/office/drawing/2014/main" id="{2CD01AF4-BCB5-60E3-0600-57EA7F364C89}"/>
                </a:ext>
              </a:extLst>
            </p:cNvPr>
            <p:cNvCxnSpPr>
              <a:cxnSpLocks noChangeShapeType="1"/>
            </p:cNvCxnSpPr>
            <p:nvPr/>
          </p:nvCxnSpPr>
          <p:spPr bwMode="auto">
            <a:xfrm flipH="1">
              <a:off x="7613781" y="2124444"/>
              <a:ext cx="542925" cy="736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6" name="Group 48">
              <a:extLst>
                <a:ext uri="{FF2B5EF4-FFF2-40B4-BE49-F238E27FC236}">
                  <a16:creationId xmlns:a16="http://schemas.microsoft.com/office/drawing/2014/main" id="{6FBEE870-AA2A-9FA1-D191-D8F9C652AF1B}"/>
                </a:ext>
              </a:extLst>
            </p:cNvPr>
            <p:cNvGrpSpPr>
              <a:grpSpLocks/>
            </p:cNvGrpSpPr>
            <p:nvPr/>
          </p:nvGrpSpPr>
          <p:grpSpPr bwMode="auto">
            <a:xfrm>
              <a:off x="6446969" y="1978394"/>
              <a:ext cx="2314575" cy="1522413"/>
              <a:chOff x="620060" y="1762586"/>
              <a:chExt cx="3048754" cy="2004998"/>
            </a:xfrm>
          </p:grpSpPr>
          <p:pic>
            <p:nvPicPr>
              <p:cNvPr id="12" name="Picture 50">
                <a:extLst>
                  <a:ext uri="{FF2B5EF4-FFF2-40B4-BE49-F238E27FC236}">
                    <a16:creationId xmlns:a16="http://schemas.microsoft.com/office/drawing/2014/main" id="{3C0B7443-2730-BDFB-E8A9-5DB9E529749A}"/>
                  </a:ext>
                </a:extLst>
              </p:cNvPr>
              <p:cNvPicPr>
                <a:picLocks noChangeAspect="1"/>
              </p:cNvPicPr>
              <p:nvPr/>
            </p:nvPicPr>
            <p:blipFill>
              <a:blip r:embed="rId7">
                <a:extLst>
                  <a:ext uri="{28A0092B-C50C-407E-A947-70E740481C1C}">
                    <a14:useLocalDpi xmlns:a14="http://schemas.microsoft.com/office/drawing/2010/main" val="0"/>
                  </a:ext>
                </a:extLst>
              </a:blip>
              <a:srcRect t="14536" r="18669" b="13425"/>
              <a:stretch>
                <a:fillRect/>
              </a:stretch>
            </p:blipFill>
            <p:spPr bwMode="auto">
              <a:xfrm>
                <a:off x="650708" y="1762586"/>
                <a:ext cx="3018106" cy="20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1">
                <a:extLst>
                  <a:ext uri="{FF2B5EF4-FFF2-40B4-BE49-F238E27FC236}">
                    <a16:creationId xmlns:a16="http://schemas.microsoft.com/office/drawing/2014/main" id="{A6297AF0-D609-DE7F-4D5C-1F80892DABAE}"/>
                  </a:ext>
                </a:extLst>
              </p:cNvPr>
              <p:cNvSpPr txBox="1">
                <a:spLocks noChangeArrowheads="1"/>
              </p:cNvSpPr>
              <p:nvPr/>
            </p:nvSpPr>
            <p:spPr bwMode="auto">
              <a:xfrm>
                <a:off x="620060" y="3135040"/>
                <a:ext cx="524064" cy="3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r>
                  <a:rPr lang="en-US" altLang="en-US" sz="1200">
                    <a:solidFill>
                      <a:schemeClr val="bg1"/>
                    </a:solidFill>
                    <a:latin typeface="Calibri" panose="020F0502020204030204" pitchFamily="34" charset="0"/>
                  </a:rPr>
                  <a:t>Mo</a:t>
                </a:r>
              </a:p>
            </p:txBody>
          </p:sp>
          <p:sp>
            <p:nvSpPr>
              <p:cNvPr id="15" name="TextBox 52">
                <a:extLst>
                  <a:ext uri="{FF2B5EF4-FFF2-40B4-BE49-F238E27FC236}">
                    <a16:creationId xmlns:a16="http://schemas.microsoft.com/office/drawing/2014/main" id="{244E77DA-0FE0-DF5A-57E7-39AA6FB78D82}"/>
                  </a:ext>
                </a:extLst>
              </p:cNvPr>
              <p:cNvSpPr txBox="1">
                <a:spLocks noChangeArrowheads="1"/>
              </p:cNvSpPr>
              <p:nvPr/>
            </p:nvSpPr>
            <p:spPr bwMode="auto">
              <a:xfrm>
                <a:off x="630577" y="2377341"/>
                <a:ext cx="1558242" cy="63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r>
                  <a:rPr lang="en-US" altLang="en-US" sz="1400" b="1">
                    <a:solidFill>
                      <a:schemeClr val="bg1"/>
                    </a:solidFill>
                    <a:latin typeface="Calibri" panose="020F0502020204030204" pitchFamily="34" charset="0"/>
                  </a:rPr>
                  <a:t>CuInSe</a:t>
                </a:r>
                <a:r>
                  <a:rPr lang="en-US" altLang="en-US" sz="1400" b="1" baseline="-25000">
                    <a:solidFill>
                      <a:schemeClr val="bg1"/>
                    </a:solidFill>
                    <a:latin typeface="Calibri" panose="020F0502020204030204" pitchFamily="34" charset="0"/>
                  </a:rPr>
                  <a:t>2</a:t>
                </a:r>
              </a:p>
            </p:txBody>
          </p:sp>
        </p:grpSp>
        <p:sp>
          <p:nvSpPr>
            <p:cNvPr id="7" name="Right Arrow 6">
              <a:extLst>
                <a:ext uri="{FF2B5EF4-FFF2-40B4-BE49-F238E27FC236}">
                  <a16:creationId xmlns:a16="http://schemas.microsoft.com/office/drawing/2014/main" id="{A591DEE9-6B85-939D-3358-283CB1DDB650}"/>
                </a:ext>
              </a:extLst>
            </p:cNvPr>
            <p:cNvSpPr>
              <a:spLocks noChangeArrowheads="1"/>
            </p:cNvSpPr>
            <p:nvPr/>
          </p:nvSpPr>
          <p:spPr bwMode="auto">
            <a:xfrm>
              <a:off x="6099306" y="2753094"/>
              <a:ext cx="561975" cy="258763"/>
            </a:xfrm>
            <a:prstGeom prst="rightArrow">
              <a:avLst>
                <a:gd name="adj1" fmla="val 50000"/>
                <a:gd name="adj2" fmla="val 49951"/>
              </a:avLst>
            </a:prstGeom>
            <a:solidFill>
              <a:srgbClr val="FFFF00"/>
            </a:solidFill>
            <a:ln w="9525">
              <a:solidFill>
                <a:srgbClr val="008000"/>
              </a:solidFill>
              <a:miter lim="800000"/>
              <a:headEnd/>
              <a:tailEnd/>
            </a:ln>
            <a:effectLst>
              <a:outerShdw blurRad="40000" dist="23000" dir="5400000" rotWithShape="0">
                <a:srgbClr val="808080">
                  <a:alpha val="34998"/>
                </a:srgbClr>
              </a:outerShdw>
            </a:effectLst>
          </p:spPr>
          <p:txBody>
            <a:bodyPr anchor="ctr"/>
            <a:lstStyle>
              <a:lvl1pPr>
                <a:defRPr sz="2200">
                  <a:solidFill>
                    <a:srgbClr val="000000"/>
                  </a:solidFill>
                  <a:latin typeface="Palatino" pitchFamily="2" charset="0"/>
                  <a:ea typeface="ＭＳ Ｐゴシック" panose="020B0600070205080204" pitchFamily="34" charset="-128"/>
                </a:defRPr>
              </a:lvl1pPr>
              <a:lvl2pPr marL="742950" indent="-285750">
                <a:defRPr sz="2200">
                  <a:solidFill>
                    <a:srgbClr val="000000"/>
                  </a:solidFill>
                  <a:latin typeface="Palatino" pitchFamily="2" charset="0"/>
                  <a:ea typeface="ＭＳ Ｐゴシック" panose="020B0600070205080204" pitchFamily="34" charset="-128"/>
                </a:defRPr>
              </a:lvl2pPr>
              <a:lvl3pPr marL="1143000" indent="-228600">
                <a:defRPr sz="2200">
                  <a:solidFill>
                    <a:srgbClr val="000000"/>
                  </a:solidFill>
                  <a:latin typeface="Palatino" pitchFamily="2" charset="0"/>
                  <a:ea typeface="ＭＳ Ｐゴシック" panose="020B0600070205080204" pitchFamily="34" charset="-128"/>
                </a:defRPr>
              </a:lvl3pPr>
              <a:lvl4pPr marL="1600200" indent="-228600">
                <a:defRPr sz="2200">
                  <a:solidFill>
                    <a:srgbClr val="000000"/>
                  </a:solidFill>
                  <a:latin typeface="Palatino" pitchFamily="2" charset="0"/>
                  <a:ea typeface="ＭＳ Ｐゴシック" panose="020B0600070205080204" pitchFamily="34" charset="-128"/>
                </a:defRPr>
              </a:lvl4pPr>
              <a:lvl5pPr marL="2057400" indent="-228600">
                <a:defRPr sz="2200">
                  <a:solidFill>
                    <a:srgbClr val="000000"/>
                  </a:solidFill>
                  <a:latin typeface="Palatino" pitchFamily="2" charset="0"/>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0"/>
                  <a:ea typeface="ＭＳ Ｐゴシック" panose="020B0600070205080204" pitchFamily="34" charset="-128"/>
                </a:defRPr>
              </a:lvl9pPr>
            </a:lstStyle>
            <a:p>
              <a:pPr algn="ctr" eaLnBrk="1" hangingPunct="1">
                <a:defRPr/>
              </a:pPr>
              <a:endParaRPr lang="en-GB" altLang="en-US" sz="160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29423334-2E4A-6847-AFF0-ED23369EE2F3}"/>
                </a:ext>
              </a:extLst>
            </p:cNvPr>
            <p:cNvCxnSpPr>
              <a:cxnSpLocks noChangeShapeType="1"/>
            </p:cNvCxnSpPr>
            <p:nvPr/>
          </p:nvCxnSpPr>
          <p:spPr bwMode="auto">
            <a:xfrm>
              <a:off x="8231319" y="3359519"/>
              <a:ext cx="438150" cy="0"/>
            </a:xfrm>
            <a:prstGeom prst="line">
              <a:avLst/>
            </a:prstGeom>
            <a:noFill/>
            <a:ln w="25400">
              <a:solidFill>
                <a:schemeClr val="bg1"/>
              </a:solidFill>
              <a:round/>
              <a:headEnd/>
              <a:tailEnd/>
            </a:ln>
            <a:effectLst>
              <a:outerShdw blurRad="40000" dist="20000" dir="5400000" rotWithShape="0">
                <a:srgbClr val="808080">
                  <a:alpha val="37999"/>
                </a:srgbClr>
              </a:outerShdw>
            </a:effectLst>
          </p:spPr>
        </p:cxnSp>
        <p:sp>
          <p:nvSpPr>
            <p:cNvPr id="9" name="Rectangle 55">
              <a:extLst>
                <a:ext uri="{FF2B5EF4-FFF2-40B4-BE49-F238E27FC236}">
                  <a16:creationId xmlns:a16="http://schemas.microsoft.com/office/drawing/2014/main" id="{024F922A-E20D-5057-A5AD-8BDAFB79F69D}"/>
                </a:ext>
              </a:extLst>
            </p:cNvPr>
            <p:cNvSpPr>
              <a:spLocks noChangeArrowheads="1"/>
            </p:cNvSpPr>
            <p:nvPr/>
          </p:nvSpPr>
          <p:spPr bwMode="auto">
            <a:xfrm>
              <a:off x="8170994" y="3094407"/>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r>
                <a:rPr lang="en-US" altLang="en-US" sz="1200">
                  <a:solidFill>
                    <a:schemeClr val="bg1"/>
                  </a:solidFill>
                  <a:latin typeface="Calibri" panose="020F0502020204030204" pitchFamily="34" charset="0"/>
                </a:rPr>
                <a:t>1 𝞵m </a:t>
              </a:r>
              <a:endParaRPr lang="en-US" altLang="en-US" sz="1200">
                <a:solidFill>
                  <a:schemeClr val="bg1"/>
                </a:solidFill>
              </a:endParaRPr>
            </a:p>
          </p:txBody>
        </p:sp>
        <p:sp>
          <p:nvSpPr>
            <p:cNvPr id="10" name="TextBox 52">
              <a:extLst>
                <a:ext uri="{FF2B5EF4-FFF2-40B4-BE49-F238E27FC236}">
                  <a16:creationId xmlns:a16="http://schemas.microsoft.com/office/drawing/2014/main" id="{1845B203-9856-B884-AC09-A85A93C5BA6D}"/>
                </a:ext>
              </a:extLst>
            </p:cNvPr>
            <p:cNvSpPr txBox="1">
              <a:spLocks noChangeArrowheads="1"/>
            </p:cNvSpPr>
            <p:nvPr/>
          </p:nvSpPr>
          <p:spPr bwMode="auto">
            <a:xfrm>
              <a:off x="6442206" y="2435594"/>
              <a:ext cx="75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rgbClr val="000000"/>
                  </a:solidFill>
                  <a:latin typeface="Palatino" pitchFamily="2" charset="77"/>
                  <a:ea typeface="ＭＳ Ｐゴシック" panose="020B0600070205080204" pitchFamily="34" charset="-128"/>
                </a:defRPr>
              </a:lvl1pPr>
              <a:lvl2pPr marL="742950" indent="-285750">
                <a:defRPr sz="2200">
                  <a:solidFill>
                    <a:srgbClr val="000000"/>
                  </a:solidFill>
                  <a:latin typeface="Palatino" pitchFamily="2" charset="77"/>
                  <a:ea typeface="ＭＳ Ｐゴシック" panose="020B0600070205080204" pitchFamily="34" charset="-128"/>
                </a:defRPr>
              </a:lvl2pPr>
              <a:lvl3pPr marL="1143000" indent="-228600">
                <a:defRPr sz="2200">
                  <a:solidFill>
                    <a:srgbClr val="000000"/>
                  </a:solidFill>
                  <a:latin typeface="Palatino" pitchFamily="2" charset="77"/>
                  <a:ea typeface="ＭＳ Ｐゴシック" panose="020B0600070205080204" pitchFamily="34" charset="-128"/>
                </a:defRPr>
              </a:lvl3pPr>
              <a:lvl4pPr marL="1600200" indent="-228600">
                <a:defRPr sz="2200">
                  <a:solidFill>
                    <a:srgbClr val="000000"/>
                  </a:solidFill>
                  <a:latin typeface="Palatino" pitchFamily="2" charset="77"/>
                  <a:ea typeface="ＭＳ Ｐゴシック" panose="020B0600070205080204" pitchFamily="34" charset="-128"/>
                </a:defRPr>
              </a:lvl4pPr>
              <a:lvl5pPr marL="2057400" indent="-228600">
                <a:defRPr sz="2200">
                  <a:solidFill>
                    <a:srgbClr val="000000"/>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200">
                  <a:solidFill>
                    <a:srgbClr val="000000"/>
                  </a:solidFill>
                  <a:latin typeface="Palatino" pitchFamily="2" charset="77"/>
                  <a:ea typeface="ＭＳ Ｐゴシック" panose="020B0600070205080204" pitchFamily="34" charset="-128"/>
                </a:defRPr>
              </a:lvl9pPr>
            </a:lstStyle>
            <a:p>
              <a:r>
                <a:rPr lang="en-US" altLang="en-US" sz="1400" b="1">
                  <a:solidFill>
                    <a:schemeClr val="tx1"/>
                  </a:solidFill>
                  <a:latin typeface="Calibri" panose="020F0502020204030204" pitchFamily="34" charset="0"/>
                </a:rPr>
                <a:t>CuInSe</a:t>
              </a:r>
              <a:r>
                <a:rPr lang="en-US" altLang="en-US" sz="1400" b="1" baseline="-25000">
                  <a:solidFill>
                    <a:schemeClr val="tx1"/>
                  </a:solidFill>
                  <a:latin typeface="Calibri" panose="020F0502020204030204" pitchFamily="34" charset="0"/>
                </a:rPr>
                <a:t>2</a:t>
              </a:r>
            </a:p>
          </p:txBody>
        </p:sp>
      </p:grpSp>
      <p:sp>
        <p:nvSpPr>
          <p:cNvPr id="62" name="TextBox 61">
            <a:extLst>
              <a:ext uri="{FF2B5EF4-FFF2-40B4-BE49-F238E27FC236}">
                <a16:creationId xmlns:a16="http://schemas.microsoft.com/office/drawing/2014/main" id="{8DC24858-6629-1B82-E1AA-1F68A3C36580}"/>
              </a:ext>
            </a:extLst>
          </p:cNvPr>
          <p:cNvSpPr txBox="1"/>
          <p:nvPr/>
        </p:nvSpPr>
        <p:spPr>
          <a:xfrm>
            <a:off x="6513229" y="1477646"/>
            <a:ext cx="4641014" cy="307777"/>
          </a:xfrm>
          <a:prstGeom prst="rect">
            <a:avLst/>
          </a:prstGeom>
          <a:noFill/>
        </p:spPr>
        <p:txBody>
          <a:bodyPr wrap="none" rtlCol="0">
            <a:spAutoFit/>
          </a:bodyPr>
          <a:lstStyle/>
          <a:p>
            <a:r>
              <a:rPr lang="en-US" sz="1400" i="1" dirty="0"/>
              <a:t>Solar absorber printing from molecular ink (performed at UH)</a:t>
            </a:r>
          </a:p>
        </p:txBody>
      </p:sp>
      <p:pic>
        <p:nvPicPr>
          <p:cNvPr id="63" name="Picture 62" descr="Chart, histogram&#10;&#10;Description automatically generated">
            <a:extLst>
              <a:ext uri="{FF2B5EF4-FFF2-40B4-BE49-F238E27FC236}">
                <a16:creationId xmlns:a16="http://schemas.microsoft.com/office/drawing/2014/main" id="{246D0547-C212-0F3B-075E-6B767F5544FC}"/>
              </a:ext>
            </a:extLst>
          </p:cNvPr>
          <p:cNvPicPr>
            <a:picLocks noChangeAspect="1"/>
          </p:cNvPicPr>
          <p:nvPr/>
        </p:nvPicPr>
        <p:blipFill rotWithShape="1">
          <a:blip r:embed="rId8">
            <a:extLst>
              <a:ext uri="{28A0092B-C50C-407E-A947-70E740481C1C}">
                <a14:useLocalDpi xmlns:a14="http://schemas.microsoft.com/office/drawing/2010/main" val="0"/>
              </a:ext>
            </a:extLst>
          </a:blip>
          <a:srcRect l="18046" r="21111" b="23740"/>
          <a:stretch/>
        </p:blipFill>
        <p:spPr bwMode="auto">
          <a:xfrm>
            <a:off x="7077747" y="3755312"/>
            <a:ext cx="3976208" cy="2486944"/>
          </a:xfrm>
          <a:prstGeom prst="rect">
            <a:avLst/>
          </a:prstGeom>
          <a:ln>
            <a:noFill/>
          </a:ln>
          <a:extLst>
            <a:ext uri="{53640926-AAD7-44D8-BBD7-CCE9431645EC}">
              <a14:shadowObscured xmlns:a14="http://schemas.microsoft.com/office/drawing/2010/main"/>
            </a:ext>
          </a:extLst>
        </p:spPr>
      </p:pic>
      <p:sp>
        <p:nvSpPr>
          <p:cNvPr id="64" name="TextBox 63">
            <a:extLst>
              <a:ext uri="{FF2B5EF4-FFF2-40B4-BE49-F238E27FC236}">
                <a16:creationId xmlns:a16="http://schemas.microsoft.com/office/drawing/2014/main" id="{25FFC109-3FD0-E620-7672-06069587DD46}"/>
              </a:ext>
            </a:extLst>
          </p:cNvPr>
          <p:cNvSpPr txBox="1"/>
          <p:nvPr/>
        </p:nvSpPr>
        <p:spPr>
          <a:xfrm>
            <a:off x="6545819" y="3508844"/>
            <a:ext cx="4827412" cy="307777"/>
          </a:xfrm>
          <a:prstGeom prst="rect">
            <a:avLst/>
          </a:prstGeom>
          <a:noFill/>
        </p:spPr>
        <p:txBody>
          <a:bodyPr wrap="none" rtlCol="0">
            <a:spAutoFit/>
          </a:bodyPr>
          <a:lstStyle/>
          <a:p>
            <a:r>
              <a:rPr lang="en-US" sz="1400" i="1" dirty="0"/>
              <a:t>Temperature-dependent photoluminescence (performed at UW)</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3184</TotalTime>
  <Words>339</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Arial</vt:lpstr>
      <vt:lpstr>Calibri</vt:lpstr>
      <vt:lpstr>Calibri Light</vt:lpstr>
      <vt:lpstr>Palatino</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godwin severa</cp:lastModifiedBy>
  <cp:revision>300</cp:revision>
  <cp:lastPrinted>2018-03-20T12:31:18Z</cp:lastPrinted>
  <dcterms:created xsi:type="dcterms:W3CDTF">2017-10-05T17:34:54Z</dcterms:created>
  <dcterms:modified xsi:type="dcterms:W3CDTF">2022-08-12T20:01:05Z</dcterms:modified>
</cp:coreProperties>
</file>