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7" autoAdjust="0"/>
    <p:restoredTop sz="94658"/>
  </p:normalViewPr>
  <p:slideViewPr>
    <p:cSldViewPr snapToGrid="0" snapToObjects="1">
      <p:cViewPr varScale="1">
        <p:scale>
          <a:sx n="109" d="100"/>
          <a:sy n="109" d="100"/>
        </p:scale>
        <p:origin x="11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2083D-0815-4A9F-9BF8-FE0C92DD4A18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83E8E-C740-460B-A21C-B3E7C8FAC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6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CF79B-34A9-4D79-B63F-364436C08B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3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3D printing of multifunctional composites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035" y="1106993"/>
            <a:ext cx="46925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Dr. </a:t>
            </a:r>
            <a:r>
              <a:rPr lang="en-US" sz="1200" b="1" dirty="0" err="1" smtClean="0">
                <a:solidFill>
                  <a:schemeClr val="bg1"/>
                </a:solidFill>
              </a:rPr>
              <a:t>Yirong</a:t>
            </a:r>
            <a:r>
              <a:rPr lang="en-US" sz="1200" b="1" dirty="0" smtClean="0">
                <a:solidFill>
                  <a:schemeClr val="bg1"/>
                </a:solidFill>
              </a:rPr>
              <a:t> Lin, The University of Texas at El Paso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DMR PREM - 1205302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01925" y="1242224"/>
            <a:ext cx="3985404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1100" dirty="0" smtClean="0">
                <a:ea typeface="Arial" charset="0"/>
                <a:cs typeface="Arial" charset="0"/>
              </a:rPr>
              <a:t>Piezoelectric </a:t>
            </a:r>
            <a:r>
              <a:rPr lang="en-US" sz="1100" dirty="0">
                <a:ea typeface="Arial" charset="0"/>
                <a:cs typeface="Arial" charset="0"/>
              </a:rPr>
              <a:t>materials have long been investigated due to their unique characteristic of converting mechanical stress into </a:t>
            </a:r>
            <a:r>
              <a:rPr lang="en-US" sz="1100" dirty="0" smtClean="0">
                <a:ea typeface="Arial" charset="0"/>
                <a:cs typeface="Arial" charset="0"/>
              </a:rPr>
              <a:t>electrical </a:t>
            </a:r>
            <a:r>
              <a:rPr lang="en-US" sz="1100" dirty="0">
                <a:ea typeface="Arial" charset="0"/>
                <a:cs typeface="Arial" charset="0"/>
              </a:rPr>
              <a:t>charges </a:t>
            </a:r>
            <a:r>
              <a:rPr lang="en-US" sz="1100" dirty="0" smtClean="0">
                <a:ea typeface="Arial" charset="0"/>
                <a:cs typeface="Arial" charset="0"/>
              </a:rPr>
              <a:t>or vice </a:t>
            </a:r>
            <a:r>
              <a:rPr lang="en-US" sz="1100" dirty="0">
                <a:ea typeface="Arial" charset="0"/>
                <a:cs typeface="Arial" charset="0"/>
              </a:rPr>
              <a:t>versa</a:t>
            </a:r>
            <a:r>
              <a:rPr lang="en-US" sz="1100" dirty="0" smtClean="0">
                <a:ea typeface="Arial" charset="0"/>
                <a:cs typeface="Arial" charset="0"/>
              </a:rPr>
              <a:t>.  However they are fragile, difficult to fabricate, and requires post processing.  One way to alleviate the drawback is to use 3D printing with in-situ poling to fabricate piezoelectric materials in large scale and low cost fashion.</a:t>
            </a:r>
            <a:endParaRPr lang="en-US" sz="1100" dirty="0">
              <a:ea typeface="Arial" charset="0"/>
              <a:cs typeface="Arial" charset="0"/>
            </a:endParaRPr>
          </a:p>
          <a:p>
            <a:pPr algn="just" eaLnBrk="1" hangingPunct="1"/>
            <a:endParaRPr lang="en-US" altLang="es-ES" sz="1100" dirty="0" smtClean="0">
              <a:ea typeface="Arial" charset="0"/>
              <a:cs typeface="Arial" charset="0"/>
            </a:endParaRPr>
          </a:p>
          <a:p>
            <a:pPr algn="just"/>
            <a:r>
              <a:rPr lang="en-US" altLang="es-ES" sz="1100" dirty="0" smtClean="0">
                <a:ea typeface="Arial" charset="0"/>
                <a:cs typeface="Arial" charset="0"/>
              </a:rPr>
              <a:t>Outcome</a:t>
            </a:r>
            <a:r>
              <a:rPr lang="en-US" altLang="es-ES" sz="1100" dirty="0">
                <a:ea typeface="Arial" charset="0"/>
                <a:cs typeface="Arial" charset="0"/>
              </a:rPr>
              <a:t>: </a:t>
            </a:r>
            <a:r>
              <a:rPr lang="en-US" sz="1100" dirty="0">
                <a:ea typeface="Arial" charset="0"/>
                <a:cs typeface="Arial" charset="0"/>
              </a:rPr>
              <a:t>Multiwall carbon nanotubes (MWCNTs) are utilized to resolve low coupling coefficient issue by dispersing MWCNTs in poly(</a:t>
            </a:r>
            <a:r>
              <a:rPr lang="en-US" sz="1100" dirty="0" err="1">
                <a:ea typeface="Arial" charset="0"/>
                <a:cs typeface="Arial" charset="0"/>
              </a:rPr>
              <a:t>vinylidene</a:t>
            </a:r>
            <a:r>
              <a:rPr lang="en-US" sz="1100" dirty="0">
                <a:ea typeface="Arial" charset="0"/>
                <a:cs typeface="Arial" charset="0"/>
              </a:rPr>
              <a:t> </a:t>
            </a:r>
            <a:r>
              <a:rPr lang="en-US" sz="1100" dirty="0" err="1">
                <a:ea typeface="Arial" charset="0"/>
                <a:cs typeface="Arial" charset="0"/>
              </a:rPr>
              <a:t>fluo</a:t>
            </a:r>
            <a:r>
              <a:rPr lang="en-US" sz="1100" dirty="0">
                <a:ea typeface="Arial" charset="0"/>
                <a:cs typeface="Arial" charset="0"/>
              </a:rPr>
              <a:t>- ride) matrix to create stress reinforcing network, dispersant, and electron conducting functions for barium </a:t>
            </a:r>
            <a:r>
              <a:rPr lang="en-US" sz="1100" dirty="0" err="1">
                <a:ea typeface="Arial" charset="0"/>
                <a:cs typeface="Arial" charset="0"/>
              </a:rPr>
              <a:t>titanate</a:t>
            </a:r>
            <a:r>
              <a:rPr lang="en-US" sz="1100" dirty="0">
                <a:ea typeface="Arial" charset="0"/>
                <a:cs typeface="Arial" charset="0"/>
              </a:rPr>
              <a:t> (BT) nanoparticles. Various BT and MWCNT percentages of nanocomposite film are fabricated by FDM three-dimensional (3D) printing which can simplify the fabrication process as well as lower cost and design flexibility. Increasing MWCNTs and BT particles gradually increase piezoelectric </a:t>
            </a:r>
            <a:r>
              <a:rPr lang="en-US" sz="1100" dirty="0" smtClean="0">
                <a:ea typeface="Arial" charset="0"/>
                <a:cs typeface="Arial" charset="0"/>
              </a:rPr>
              <a:t>coefficient. </a:t>
            </a:r>
            <a:r>
              <a:rPr lang="en-US" sz="1100" dirty="0">
                <a:ea typeface="Arial" charset="0"/>
                <a:cs typeface="Arial" charset="0"/>
              </a:rPr>
              <a:t>These results provide not only a technique to print piezoelectric nanocomposites but also unique materials combination for sensor application. </a:t>
            </a:r>
            <a:endParaRPr lang="en-US" sz="1100" dirty="0" smtClean="0">
              <a:ea typeface="Arial" charset="0"/>
              <a:cs typeface="Arial" charset="0"/>
            </a:endParaRPr>
          </a:p>
          <a:p>
            <a:pPr algn="just"/>
            <a:endParaRPr lang="en-US" altLang="es-ES" sz="1100" dirty="0" smtClean="0">
              <a:ea typeface="Arial" charset="0"/>
              <a:cs typeface="Arial" charset="0"/>
            </a:endParaRPr>
          </a:p>
          <a:p>
            <a:pPr lvl="0" algn="just"/>
            <a:r>
              <a:rPr lang="en-US" altLang="es-ES" sz="900" dirty="0" smtClean="0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s-ES" sz="900" dirty="0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900" u="sng" dirty="0" err="1"/>
              <a:t>Hoejin</a:t>
            </a:r>
            <a:r>
              <a:rPr lang="en-US" sz="900" u="sng" dirty="0"/>
              <a:t> Kim</a:t>
            </a:r>
            <a:r>
              <a:rPr lang="en-US" sz="900" dirty="0"/>
              <a:t>, </a:t>
            </a:r>
            <a:r>
              <a:rPr lang="en-US" sz="900" u="sng" dirty="0"/>
              <a:t>Fernando Torres,</a:t>
            </a:r>
            <a:r>
              <a:rPr lang="en-US" sz="900" dirty="0"/>
              <a:t> Calvin Stewart, Dino </a:t>
            </a:r>
            <a:r>
              <a:rPr lang="en-US" sz="900" dirty="0" err="1"/>
              <a:t>Villagran</a:t>
            </a:r>
            <a:r>
              <a:rPr lang="en-US" sz="900" dirty="0"/>
              <a:t>, </a:t>
            </a:r>
            <a:r>
              <a:rPr lang="en-US" sz="900" b="1" dirty="0" err="1"/>
              <a:t>Yirong</a:t>
            </a:r>
            <a:r>
              <a:rPr lang="en-US" sz="900" b="1" dirty="0"/>
              <a:t> Lin</a:t>
            </a:r>
            <a:r>
              <a:rPr lang="en-US" sz="900" dirty="0"/>
              <a:t>, Tzu-Liang Tseng “In-Situ 3D Printing of BaTiO</a:t>
            </a:r>
            <a:r>
              <a:rPr lang="en-US" sz="900" baseline="-25000" dirty="0"/>
              <a:t>3</a:t>
            </a:r>
            <a:r>
              <a:rPr lang="en-US" sz="900" dirty="0"/>
              <a:t>/PVDF nanocomposites for Sensor Applications”, </a:t>
            </a:r>
            <a:r>
              <a:rPr lang="en-US" sz="900" i="1" dirty="0"/>
              <a:t>Macromolecular Materials and Engineering, </a:t>
            </a:r>
            <a:r>
              <a:rPr lang="en-US" sz="900" b="1" dirty="0"/>
              <a:t>2017</a:t>
            </a:r>
            <a:r>
              <a:rPr lang="en-US" sz="900" i="1" dirty="0"/>
              <a:t> </a:t>
            </a:r>
            <a:r>
              <a:rPr lang="en-US" sz="900" dirty="0"/>
              <a:t>(DOI:10.1002/mame.201700229.)</a:t>
            </a:r>
          </a:p>
          <a:p>
            <a:pPr lvl="0" algn="just"/>
            <a:r>
              <a:rPr lang="en-US" altLang="es-ES" sz="900" dirty="0" smtClean="0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s-ES" sz="900" dirty="0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900" u="sng" dirty="0" err="1"/>
              <a:t>Hoejin</a:t>
            </a:r>
            <a:r>
              <a:rPr lang="en-US" sz="900" u="sng" dirty="0"/>
              <a:t> Kim</a:t>
            </a:r>
            <a:r>
              <a:rPr lang="en-US" sz="900" dirty="0"/>
              <a:t>, Mohamed </a:t>
            </a:r>
            <a:r>
              <a:rPr lang="en-US" sz="900" dirty="0" err="1"/>
              <a:t>Shuvo</a:t>
            </a:r>
            <a:r>
              <a:rPr lang="en-US" sz="900" dirty="0"/>
              <a:t>, </a:t>
            </a:r>
            <a:r>
              <a:rPr lang="en-US" sz="900" dirty="0" err="1"/>
              <a:t>Hasanul</a:t>
            </a:r>
            <a:r>
              <a:rPr lang="en-US" sz="900" dirty="0"/>
              <a:t> Karim, </a:t>
            </a:r>
            <a:r>
              <a:rPr lang="en-US" sz="900" b="1" dirty="0"/>
              <a:t>Juan </a:t>
            </a:r>
            <a:r>
              <a:rPr lang="en-US" sz="900" b="1" dirty="0" err="1"/>
              <a:t>Noveron</a:t>
            </a:r>
            <a:r>
              <a:rPr lang="en-US" sz="900" dirty="0"/>
              <a:t>, Tzu-Liang Tseng, </a:t>
            </a:r>
            <a:r>
              <a:rPr lang="en-US" sz="900" b="1" dirty="0" err="1"/>
              <a:t>Yirong</a:t>
            </a:r>
            <a:r>
              <a:rPr lang="en-US" sz="900" b="1" dirty="0"/>
              <a:t> Lin</a:t>
            </a:r>
            <a:r>
              <a:rPr lang="en-US" sz="900" dirty="0"/>
              <a:t>, “Synthesis and characterization of CeO</a:t>
            </a:r>
            <a:r>
              <a:rPr lang="en-US" sz="900" baseline="-25000" dirty="0"/>
              <a:t>2</a:t>
            </a:r>
            <a:r>
              <a:rPr lang="en-US" sz="900" dirty="0"/>
              <a:t> nanoparticles on porous carbon for Li-ion battery,” </a:t>
            </a:r>
            <a:r>
              <a:rPr lang="en-US" sz="900" i="1" dirty="0"/>
              <a:t>MRS Advances,</a:t>
            </a:r>
            <a:r>
              <a:rPr lang="en-US" sz="900" dirty="0"/>
              <a:t> </a:t>
            </a:r>
            <a:r>
              <a:rPr lang="en-US" sz="900" b="1" dirty="0"/>
              <a:t>2017</a:t>
            </a:r>
            <a:r>
              <a:rPr lang="en-US" sz="900" dirty="0"/>
              <a:t> (DOI: 10.1557/adv.2017.443</a:t>
            </a:r>
            <a:r>
              <a:rPr lang="en-US" sz="900" dirty="0" smtClean="0"/>
              <a:t>).</a:t>
            </a:r>
            <a:endParaRPr lang="en-US" sz="900" dirty="0"/>
          </a:p>
        </p:txBody>
      </p:sp>
      <p:sp>
        <p:nvSpPr>
          <p:cNvPr id="12" name="Rectangle 11"/>
          <p:cNvSpPr/>
          <p:nvPr/>
        </p:nvSpPr>
        <p:spPr>
          <a:xfrm>
            <a:off x="152399" y="745755"/>
            <a:ext cx="107852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2017 - 2018</a:t>
            </a:r>
            <a:endParaRPr lang="en-US" sz="1200" b="1" dirty="0">
              <a:solidFill>
                <a:srgbClr val="002060"/>
              </a:solidFill>
            </a:endParaRPr>
          </a:p>
        </p:txBody>
      </p:sp>
      <p:pic>
        <p:nvPicPr>
          <p:cNvPr id="16" name="Picture 15" descr="This image shows the preparation and composition of functional 3D printing filament process." title="Schematic view of 3D printing filament fabrication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20" y="1804670"/>
            <a:ext cx="4056762" cy="41863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22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11761</TotalTime>
  <Words>276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</vt:lpstr>
      <vt:lpstr>Calibri</vt:lpstr>
      <vt:lpstr>News Gothic MT</vt:lpstr>
      <vt:lpstr>Times New Roman</vt:lpstr>
      <vt:lpstr>Wingdings 2</vt:lpstr>
      <vt:lpstr>Breeze</vt:lpstr>
      <vt:lpstr>3D printing of multifunctional composites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Windows User</cp:lastModifiedBy>
  <cp:revision>33</cp:revision>
  <cp:lastPrinted>2016-08-01T15:14:13Z</cp:lastPrinted>
  <dcterms:created xsi:type="dcterms:W3CDTF">2016-07-19T18:16:54Z</dcterms:created>
  <dcterms:modified xsi:type="dcterms:W3CDTF">2018-05-31T16:09:17Z</dcterms:modified>
  <cp:category/>
</cp:coreProperties>
</file>