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6600"/>
    <a:srgbClr val="000066"/>
    <a:srgbClr val="FFFF00"/>
    <a:srgbClr val="66CCFF"/>
    <a:srgbClr val="CC6600"/>
    <a:srgbClr val="800000"/>
    <a:srgbClr val="EB1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9397" autoAdjust="0"/>
    <p:restoredTop sz="88337" autoAdjust="0"/>
  </p:normalViewPr>
  <p:slideViewPr>
    <p:cSldViewPr snapToGrid="0">
      <p:cViewPr>
        <p:scale>
          <a:sx n="70" d="100"/>
          <a:sy n="70" d="100"/>
        </p:scale>
        <p:origin x="-2192" y="-19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57053" cy="465773"/>
          </a:xfrm>
          <a:prstGeom prst="rect">
            <a:avLst/>
          </a:prstGeom>
          <a:noFill/>
          <a:ln w="9525">
            <a:noFill/>
            <a:miter lim="800000"/>
            <a:headEnd/>
            <a:tailEnd/>
          </a:ln>
          <a:effectLst/>
        </p:spPr>
        <p:txBody>
          <a:bodyPr vert="horz" wrap="square" lIns="93494" tIns="46747" rIns="93494" bIns="46747" numCol="1" anchor="t" anchorCtr="0" compatLnSpc="1">
            <a:prstTxWarp prst="textNoShape">
              <a:avLst/>
            </a:prstTxWarp>
          </a:bodyPr>
          <a:lstStyle>
            <a:lvl1pPr defTabSz="935031">
              <a:defRPr sz="1200" smtClean="0"/>
            </a:lvl1pPr>
          </a:lstStyle>
          <a:p>
            <a:pPr>
              <a:defRPr/>
            </a:pPr>
            <a:endParaRPr lang="en-US"/>
          </a:p>
        </p:txBody>
      </p:sp>
      <p:sp>
        <p:nvSpPr>
          <p:cNvPr id="17411" name="Rectangle 3"/>
          <p:cNvSpPr>
            <a:spLocks noGrp="1" noChangeArrowheads="1"/>
          </p:cNvSpPr>
          <p:nvPr>
            <p:ph type="dt" sz="quarter" idx="1"/>
          </p:nvPr>
        </p:nvSpPr>
        <p:spPr bwMode="auto">
          <a:xfrm>
            <a:off x="3994614" y="0"/>
            <a:ext cx="3057053" cy="465773"/>
          </a:xfrm>
          <a:prstGeom prst="rect">
            <a:avLst/>
          </a:prstGeom>
          <a:noFill/>
          <a:ln w="9525">
            <a:noFill/>
            <a:miter lim="800000"/>
            <a:headEnd/>
            <a:tailEnd/>
          </a:ln>
          <a:effectLst/>
        </p:spPr>
        <p:txBody>
          <a:bodyPr vert="horz" wrap="square" lIns="93494" tIns="46747" rIns="93494" bIns="46747" numCol="1" anchor="t" anchorCtr="0" compatLnSpc="1">
            <a:prstTxWarp prst="textNoShape">
              <a:avLst/>
            </a:prstTxWarp>
          </a:bodyPr>
          <a:lstStyle>
            <a:lvl1pPr algn="r" defTabSz="935031">
              <a:defRPr sz="1200" smtClean="0"/>
            </a:lvl1pPr>
          </a:lstStyle>
          <a:p>
            <a:pPr>
              <a:defRPr/>
            </a:pPr>
            <a:endParaRPr lang="en-US"/>
          </a:p>
        </p:txBody>
      </p:sp>
      <p:sp>
        <p:nvSpPr>
          <p:cNvPr id="17412" name="Rectangle 4"/>
          <p:cNvSpPr>
            <a:spLocks noGrp="1" noChangeArrowheads="1"/>
          </p:cNvSpPr>
          <p:nvPr>
            <p:ph type="ftr" sz="quarter" idx="2"/>
          </p:nvPr>
        </p:nvSpPr>
        <p:spPr bwMode="auto">
          <a:xfrm>
            <a:off x="0" y="8841738"/>
            <a:ext cx="3057053" cy="465773"/>
          </a:xfrm>
          <a:prstGeom prst="rect">
            <a:avLst/>
          </a:prstGeom>
          <a:noFill/>
          <a:ln w="9525">
            <a:noFill/>
            <a:miter lim="800000"/>
            <a:headEnd/>
            <a:tailEnd/>
          </a:ln>
          <a:effectLst/>
        </p:spPr>
        <p:txBody>
          <a:bodyPr vert="horz" wrap="square" lIns="93494" tIns="46747" rIns="93494" bIns="46747" numCol="1" anchor="b" anchorCtr="0" compatLnSpc="1">
            <a:prstTxWarp prst="textNoShape">
              <a:avLst/>
            </a:prstTxWarp>
          </a:bodyPr>
          <a:lstStyle>
            <a:lvl1pPr defTabSz="935031">
              <a:defRPr sz="1200" smtClean="0"/>
            </a:lvl1pPr>
          </a:lstStyle>
          <a:p>
            <a:pPr>
              <a:defRPr/>
            </a:pPr>
            <a:endParaRPr lang="en-US"/>
          </a:p>
        </p:txBody>
      </p:sp>
      <p:sp>
        <p:nvSpPr>
          <p:cNvPr id="17413" name="Rectangle 5"/>
          <p:cNvSpPr>
            <a:spLocks noGrp="1" noChangeArrowheads="1"/>
          </p:cNvSpPr>
          <p:nvPr>
            <p:ph type="sldNum" sz="quarter" idx="3"/>
          </p:nvPr>
        </p:nvSpPr>
        <p:spPr bwMode="auto">
          <a:xfrm>
            <a:off x="3994614" y="8841738"/>
            <a:ext cx="3057053" cy="465773"/>
          </a:xfrm>
          <a:prstGeom prst="rect">
            <a:avLst/>
          </a:prstGeom>
          <a:noFill/>
          <a:ln w="9525">
            <a:noFill/>
            <a:miter lim="800000"/>
            <a:headEnd/>
            <a:tailEnd/>
          </a:ln>
          <a:effectLst/>
        </p:spPr>
        <p:txBody>
          <a:bodyPr vert="horz" wrap="square" lIns="93494" tIns="46747" rIns="93494" bIns="46747" numCol="1" anchor="b" anchorCtr="0" compatLnSpc="1">
            <a:prstTxWarp prst="textNoShape">
              <a:avLst/>
            </a:prstTxWarp>
          </a:bodyPr>
          <a:lstStyle>
            <a:lvl1pPr algn="r" defTabSz="935031">
              <a:defRPr sz="1200" smtClean="0"/>
            </a:lvl1pPr>
          </a:lstStyle>
          <a:p>
            <a:pPr>
              <a:defRPr/>
            </a:pPr>
            <a:fld id="{5A599CB6-FE36-4D36-B640-7CAB9744E7F1}" type="slidenum">
              <a:rPr lang="en-US"/>
              <a:pPr>
                <a:defRPr/>
              </a:pPr>
              <a:t>‹#›</a:t>
            </a:fld>
            <a:endParaRPr lang="en-US"/>
          </a:p>
        </p:txBody>
      </p:sp>
    </p:spTree>
    <p:extLst>
      <p:ext uri="{BB962C8B-B14F-4D97-AF65-F5344CB8AC3E}">
        <p14:creationId xmlns:p14="http://schemas.microsoft.com/office/powerpoint/2010/main" val="1683383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57053" cy="465773"/>
          </a:xfrm>
          <a:prstGeom prst="rect">
            <a:avLst/>
          </a:prstGeom>
          <a:noFill/>
          <a:ln w="9525">
            <a:noFill/>
            <a:miter lim="800000"/>
            <a:headEnd/>
            <a:tailEnd/>
          </a:ln>
          <a:effectLst/>
        </p:spPr>
        <p:txBody>
          <a:bodyPr vert="horz" wrap="square" lIns="93494" tIns="46747" rIns="93494" bIns="46747" numCol="1" anchor="t" anchorCtr="0" compatLnSpc="1">
            <a:prstTxWarp prst="textNoShape">
              <a:avLst/>
            </a:prstTxWarp>
          </a:bodyPr>
          <a:lstStyle>
            <a:lvl1pPr defTabSz="935031">
              <a:defRPr sz="1200" smtClean="0"/>
            </a:lvl1pPr>
          </a:lstStyle>
          <a:p>
            <a:pPr>
              <a:defRPr/>
            </a:pPr>
            <a:endParaRPr lang="en-US"/>
          </a:p>
        </p:txBody>
      </p:sp>
      <p:sp>
        <p:nvSpPr>
          <p:cNvPr id="9219" name="Rectangle 3"/>
          <p:cNvSpPr>
            <a:spLocks noGrp="1" noChangeArrowheads="1"/>
          </p:cNvSpPr>
          <p:nvPr>
            <p:ph type="dt" idx="1"/>
          </p:nvPr>
        </p:nvSpPr>
        <p:spPr bwMode="auto">
          <a:xfrm>
            <a:off x="3996211" y="0"/>
            <a:ext cx="3057053" cy="465773"/>
          </a:xfrm>
          <a:prstGeom prst="rect">
            <a:avLst/>
          </a:prstGeom>
          <a:noFill/>
          <a:ln w="9525">
            <a:noFill/>
            <a:miter lim="800000"/>
            <a:headEnd/>
            <a:tailEnd/>
          </a:ln>
          <a:effectLst/>
        </p:spPr>
        <p:txBody>
          <a:bodyPr vert="horz" wrap="square" lIns="93494" tIns="46747" rIns="93494" bIns="46747" numCol="1" anchor="t" anchorCtr="0" compatLnSpc="1">
            <a:prstTxWarp prst="textNoShape">
              <a:avLst/>
            </a:prstTxWarp>
          </a:bodyPr>
          <a:lstStyle>
            <a:lvl1pPr algn="r" defTabSz="935031">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98563" y="698500"/>
            <a:ext cx="4656137"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40756" y="4422459"/>
            <a:ext cx="5171754" cy="4188778"/>
          </a:xfrm>
          <a:prstGeom prst="rect">
            <a:avLst/>
          </a:prstGeom>
          <a:noFill/>
          <a:ln w="9525">
            <a:noFill/>
            <a:miter lim="800000"/>
            <a:headEnd/>
            <a:tailEnd/>
          </a:ln>
          <a:effectLst/>
        </p:spPr>
        <p:txBody>
          <a:bodyPr vert="horz" wrap="square" lIns="93494" tIns="46747" rIns="93494" bIns="467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43328"/>
            <a:ext cx="3057053" cy="465772"/>
          </a:xfrm>
          <a:prstGeom prst="rect">
            <a:avLst/>
          </a:prstGeom>
          <a:noFill/>
          <a:ln w="9525">
            <a:noFill/>
            <a:miter lim="800000"/>
            <a:headEnd/>
            <a:tailEnd/>
          </a:ln>
          <a:effectLst/>
        </p:spPr>
        <p:txBody>
          <a:bodyPr vert="horz" wrap="square" lIns="93494" tIns="46747" rIns="93494" bIns="46747" numCol="1" anchor="b" anchorCtr="0" compatLnSpc="1">
            <a:prstTxWarp prst="textNoShape">
              <a:avLst/>
            </a:prstTxWarp>
          </a:bodyPr>
          <a:lstStyle>
            <a:lvl1pPr defTabSz="935031">
              <a:defRPr sz="1200" smtClean="0"/>
            </a:lvl1pPr>
          </a:lstStyle>
          <a:p>
            <a:pPr>
              <a:defRPr/>
            </a:pPr>
            <a:endParaRPr lang="en-US"/>
          </a:p>
        </p:txBody>
      </p:sp>
      <p:sp>
        <p:nvSpPr>
          <p:cNvPr id="9223" name="Rectangle 7"/>
          <p:cNvSpPr>
            <a:spLocks noGrp="1" noChangeArrowheads="1"/>
          </p:cNvSpPr>
          <p:nvPr>
            <p:ph type="sldNum" sz="quarter" idx="5"/>
          </p:nvPr>
        </p:nvSpPr>
        <p:spPr bwMode="auto">
          <a:xfrm>
            <a:off x="3996211" y="8843328"/>
            <a:ext cx="3057053" cy="465772"/>
          </a:xfrm>
          <a:prstGeom prst="rect">
            <a:avLst/>
          </a:prstGeom>
          <a:noFill/>
          <a:ln w="9525">
            <a:noFill/>
            <a:miter lim="800000"/>
            <a:headEnd/>
            <a:tailEnd/>
          </a:ln>
          <a:effectLst/>
        </p:spPr>
        <p:txBody>
          <a:bodyPr vert="horz" wrap="square" lIns="93494" tIns="46747" rIns="93494" bIns="46747" numCol="1" anchor="b" anchorCtr="0" compatLnSpc="1">
            <a:prstTxWarp prst="textNoShape">
              <a:avLst/>
            </a:prstTxWarp>
          </a:bodyPr>
          <a:lstStyle>
            <a:lvl1pPr algn="r" defTabSz="935031">
              <a:defRPr sz="1200" smtClean="0"/>
            </a:lvl1pPr>
          </a:lstStyle>
          <a:p>
            <a:pPr>
              <a:defRPr/>
            </a:pPr>
            <a:fld id="{851F238D-CE76-466D-B47D-7A8F3D74AE99}" type="slidenum">
              <a:rPr lang="en-US"/>
              <a:pPr>
                <a:defRPr/>
              </a:pPr>
              <a:t>‹#›</a:t>
            </a:fld>
            <a:endParaRPr lang="en-US"/>
          </a:p>
        </p:txBody>
      </p:sp>
    </p:spTree>
    <p:extLst>
      <p:ext uri="{BB962C8B-B14F-4D97-AF65-F5344CB8AC3E}">
        <p14:creationId xmlns:p14="http://schemas.microsoft.com/office/powerpoint/2010/main" val="2908512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1" eaLnBrk="0" hangingPunct="0">
              <a:defRPr>
                <a:solidFill>
                  <a:schemeClr val="tx1"/>
                </a:solidFill>
                <a:latin typeface="Arial" charset="0"/>
              </a:defRPr>
            </a:lvl1pPr>
            <a:lvl2pPr marL="745476" indent="-286722" defTabSz="935031" eaLnBrk="0" hangingPunct="0">
              <a:defRPr>
                <a:solidFill>
                  <a:schemeClr val="tx1"/>
                </a:solidFill>
                <a:latin typeface="Arial" charset="0"/>
              </a:defRPr>
            </a:lvl2pPr>
            <a:lvl3pPr marL="1146886" indent="-229377" defTabSz="935031" eaLnBrk="0" hangingPunct="0">
              <a:defRPr>
                <a:solidFill>
                  <a:schemeClr val="tx1"/>
                </a:solidFill>
                <a:latin typeface="Arial" charset="0"/>
              </a:defRPr>
            </a:lvl3pPr>
            <a:lvl4pPr marL="1605641" indent="-229377" defTabSz="935031" eaLnBrk="0" hangingPunct="0">
              <a:defRPr>
                <a:solidFill>
                  <a:schemeClr val="tx1"/>
                </a:solidFill>
                <a:latin typeface="Arial" charset="0"/>
              </a:defRPr>
            </a:lvl4pPr>
            <a:lvl5pPr marL="2064395" indent="-229377" defTabSz="935031" eaLnBrk="0" hangingPunct="0">
              <a:defRPr>
                <a:solidFill>
                  <a:schemeClr val="tx1"/>
                </a:solidFill>
                <a:latin typeface="Arial" charset="0"/>
              </a:defRPr>
            </a:lvl5pPr>
            <a:lvl6pPr marL="2523150" indent="-229377" defTabSz="935031" eaLnBrk="0" fontAlgn="base" hangingPunct="0">
              <a:spcBef>
                <a:spcPct val="0"/>
              </a:spcBef>
              <a:spcAft>
                <a:spcPct val="0"/>
              </a:spcAft>
              <a:defRPr>
                <a:solidFill>
                  <a:schemeClr val="tx1"/>
                </a:solidFill>
                <a:latin typeface="Arial" charset="0"/>
              </a:defRPr>
            </a:lvl6pPr>
            <a:lvl7pPr marL="2981904" indent="-229377" defTabSz="935031" eaLnBrk="0" fontAlgn="base" hangingPunct="0">
              <a:spcBef>
                <a:spcPct val="0"/>
              </a:spcBef>
              <a:spcAft>
                <a:spcPct val="0"/>
              </a:spcAft>
              <a:defRPr>
                <a:solidFill>
                  <a:schemeClr val="tx1"/>
                </a:solidFill>
                <a:latin typeface="Arial" charset="0"/>
              </a:defRPr>
            </a:lvl7pPr>
            <a:lvl8pPr marL="3440659" indent="-229377" defTabSz="935031" eaLnBrk="0" fontAlgn="base" hangingPunct="0">
              <a:spcBef>
                <a:spcPct val="0"/>
              </a:spcBef>
              <a:spcAft>
                <a:spcPct val="0"/>
              </a:spcAft>
              <a:defRPr>
                <a:solidFill>
                  <a:schemeClr val="tx1"/>
                </a:solidFill>
                <a:latin typeface="Arial" charset="0"/>
              </a:defRPr>
            </a:lvl8pPr>
            <a:lvl9pPr marL="3899413" indent="-229377" defTabSz="935031" eaLnBrk="0" fontAlgn="base" hangingPunct="0">
              <a:spcBef>
                <a:spcPct val="0"/>
              </a:spcBef>
              <a:spcAft>
                <a:spcPct val="0"/>
              </a:spcAft>
              <a:defRPr>
                <a:solidFill>
                  <a:schemeClr val="tx1"/>
                </a:solidFill>
                <a:latin typeface="Arial" charset="0"/>
              </a:defRPr>
            </a:lvl9pPr>
          </a:lstStyle>
          <a:p>
            <a:pPr eaLnBrk="1" hangingPunct="1"/>
            <a:fld id="{93680DA8-6E07-4859-8409-5F6EB5EFE4B0}" type="slidenum">
              <a:rPr lang="en-US"/>
              <a:pPr eaLnBrk="1" hangingPunct="1"/>
              <a:t>1</a:t>
            </a:fld>
            <a:endParaRPr 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6C8D30-D15F-4816-96C2-8684B4F66185}" type="slidenum">
              <a:rPr lang="en-US"/>
              <a:pPr>
                <a:defRPr/>
              </a:pPr>
              <a:t>‹#›</a:t>
            </a:fld>
            <a:endParaRPr lang="en-US"/>
          </a:p>
        </p:txBody>
      </p:sp>
    </p:spTree>
    <p:extLst>
      <p:ext uri="{BB962C8B-B14F-4D97-AF65-F5344CB8AC3E}">
        <p14:creationId xmlns:p14="http://schemas.microsoft.com/office/powerpoint/2010/main" val="333847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81808F-9730-41D9-AEE2-486AD2287060}" type="slidenum">
              <a:rPr lang="en-US"/>
              <a:pPr>
                <a:defRPr/>
              </a:pPr>
              <a:t>‹#›</a:t>
            </a:fld>
            <a:endParaRPr lang="en-US"/>
          </a:p>
        </p:txBody>
      </p:sp>
    </p:spTree>
    <p:extLst>
      <p:ext uri="{BB962C8B-B14F-4D97-AF65-F5344CB8AC3E}">
        <p14:creationId xmlns:p14="http://schemas.microsoft.com/office/powerpoint/2010/main" val="135642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F8CC01-5BE3-400D-A2DD-4D7BE7C046B7}" type="slidenum">
              <a:rPr lang="en-US"/>
              <a:pPr>
                <a:defRPr/>
              </a:pPr>
              <a:t>‹#›</a:t>
            </a:fld>
            <a:endParaRPr lang="en-US"/>
          </a:p>
        </p:txBody>
      </p:sp>
    </p:spTree>
    <p:extLst>
      <p:ext uri="{BB962C8B-B14F-4D97-AF65-F5344CB8AC3E}">
        <p14:creationId xmlns:p14="http://schemas.microsoft.com/office/powerpoint/2010/main" val="147773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1745F0-BDF1-473A-AD01-E7BA24AD88AD}" type="slidenum">
              <a:rPr lang="en-US"/>
              <a:pPr>
                <a:defRPr/>
              </a:pPr>
              <a:t>‹#›</a:t>
            </a:fld>
            <a:endParaRPr lang="en-US"/>
          </a:p>
        </p:txBody>
      </p:sp>
    </p:spTree>
    <p:extLst>
      <p:ext uri="{BB962C8B-B14F-4D97-AF65-F5344CB8AC3E}">
        <p14:creationId xmlns:p14="http://schemas.microsoft.com/office/powerpoint/2010/main" val="23166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C91B96-5A75-4C3A-BD8F-CDCBAB203012}" type="slidenum">
              <a:rPr lang="en-US"/>
              <a:pPr>
                <a:defRPr/>
              </a:pPr>
              <a:t>‹#›</a:t>
            </a:fld>
            <a:endParaRPr lang="en-US"/>
          </a:p>
        </p:txBody>
      </p:sp>
    </p:spTree>
    <p:extLst>
      <p:ext uri="{BB962C8B-B14F-4D97-AF65-F5344CB8AC3E}">
        <p14:creationId xmlns:p14="http://schemas.microsoft.com/office/powerpoint/2010/main" val="196211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4B2A17-7C34-4751-9D32-FD1AB8D3C71A}" type="slidenum">
              <a:rPr lang="en-US"/>
              <a:pPr>
                <a:defRPr/>
              </a:pPr>
              <a:t>‹#›</a:t>
            </a:fld>
            <a:endParaRPr lang="en-US"/>
          </a:p>
        </p:txBody>
      </p:sp>
    </p:spTree>
    <p:extLst>
      <p:ext uri="{BB962C8B-B14F-4D97-AF65-F5344CB8AC3E}">
        <p14:creationId xmlns:p14="http://schemas.microsoft.com/office/powerpoint/2010/main" val="118724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193FE9-DA6A-47EA-8CDA-93A62C6D0FBC}" type="slidenum">
              <a:rPr lang="en-US"/>
              <a:pPr>
                <a:defRPr/>
              </a:pPr>
              <a:t>‹#›</a:t>
            </a:fld>
            <a:endParaRPr lang="en-US"/>
          </a:p>
        </p:txBody>
      </p:sp>
    </p:spTree>
    <p:extLst>
      <p:ext uri="{BB962C8B-B14F-4D97-AF65-F5344CB8AC3E}">
        <p14:creationId xmlns:p14="http://schemas.microsoft.com/office/powerpoint/2010/main" val="178212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3825E3-5C05-4151-A332-D8081C8DF453}" type="slidenum">
              <a:rPr lang="en-US"/>
              <a:pPr>
                <a:defRPr/>
              </a:pPr>
              <a:t>‹#›</a:t>
            </a:fld>
            <a:endParaRPr lang="en-US"/>
          </a:p>
        </p:txBody>
      </p:sp>
    </p:spTree>
    <p:extLst>
      <p:ext uri="{BB962C8B-B14F-4D97-AF65-F5344CB8AC3E}">
        <p14:creationId xmlns:p14="http://schemas.microsoft.com/office/powerpoint/2010/main" val="37372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C0D949-DBA9-4617-BD01-9C2F495C6F26}" type="slidenum">
              <a:rPr lang="en-US"/>
              <a:pPr>
                <a:defRPr/>
              </a:pPr>
              <a:t>‹#›</a:t>
            </a:fld>
            <a:endParaRPr lang="en-US"/>
          </a:p>
        </p:txBody>
      </p:sp>
    </p:spTree>
    <p:extLst>
      <p:ext uri="{BB962C8B-B14F-4D97-AF65-F5344CB8AC3E}">
        <p14:creationId xmlns:p14="http://schemas.microsoft.com/office/powerpoint/2010/main" val="121325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22984B-865B-40A6-B1D4-65AA86C8432E}" type="slidenum">
              <a:rPr lang="en-US"/>
              <a:pPr>
                <a:defRPr/>
              </a:pPr>
              <a:t>‹#›</a:t>
            </a:fld>
            <a:endParaRPr lang="en-US"/>
          </a:p>
        </p:txBody>
      </p:sp>
    </p:spTree>
    <p:extLst>
      <p:ext uri="{BB962C8B-B14F-4D97-AF65-F5344CB8AC3E}">
        <p14:creationId xmlns:p14="http://schemas.microsoft.com/office/powerpoint/2010/main" val="178317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9F3E10-E6C7-4D40-B3B2-0E18EE3A0E1D}" type="slidenum">
              <a:rPr lang="en-US"/>
              <a:pPr>
                <a:defRPr/>
              </a:pPr>
              <a:t>‹#›</a:t>
            </a:fld>
            <a:endParaRPr lang="en-US"/>
          </a:p>
        </p:txBody>
      </p:sp>
    </p:spTree>
    <p:extLst>
      <p:ext uri="{BB962C8B-B14F-4D97-AF65-F5344CB8AC3E}">
        <p14:creationId xmlns:p14="http://schemas.microsoft.com/office/powerpoint/2010/main" val="2594042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1B136B3-5882-4D9D-A3E8-29F3D04189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050878" y="232012"/>
            <a:ext cx="8093122" cy="914400"/>
          </a:xfrm>
          <a:noFill/>
        </p:spPr>
        <p:txBody>
          <a:bodyPr anchor="b"/>
          <a:lstStyle/>
          <a:p>
            <a:pPr eaLnBrk="1" hangingPunct="1">
              <a:lnSpc>
                <a:spcPct val="90000"/>
              </a:lnSpc>
            </a:pPr>
            <a:r>
              <a:rPr lang="en-US" sz="3200" b="1" dirty="0" smtClean="0"/>
              <a:t/>
            </a:r>
            <a:br>
              <a:rPr lang="en-US" sz="3200" b="1" dirty="0" smtClean="0"/>
            </a:b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b="1" dirty="0" smtClean="0">
                <a:solidFill>
                  <a:srgbClr val="0070C0"/>
                </a:solidFill>
                <a:latin typeface="Times New Roman" pitchFamily="18" charset="0"/>
                <a:cs typeface="Times New Roman" pitchFamily="18" charset="0"/>
              </a:rPr>
              <a:t>Nanomaterial Based  </a:t>
            </a:r>
            <a:r>
              <a:rPr lang="x-none" sz="2800" b="1" smtClean="0">
                <a:solidFill>
                  <a:srgbClr val="0070C0"/>
                </a:solidFill>
                <a:latin typeface="Times New Roman" pitchFamily="18" charset="0"/>
                <a:cs typeface="Times New Roman" pitchFamily="18" charset="0"/>
              </a:rPr>
              <a:t>Long</a:t>
            </a:r>
            <a:r>
              <a:rPr lang="en-US" sz="2800" b="1" dirty="0" smtClean="0">
                <a:solidFill>
                  <a:srgbClr val="0070C0"/>
                </a:solidFill>
                <a:latin typeface="Times New Roman" pitchFamily="18" charset="0"/>
                <a:cs typeface="Times New Roman" pitchFamily="18" charset="0"/>
              </a:rPr>
              <a:t>-</a:t>
            </a:r>
            <a:r>
              <a:rPr lang="x-none" sz="2800" b="1" smtClean="0">
                <a:solidFill>
                  <a:srgbClr val="0070C0"/>
                </a:solidFill>
                <a:latin typeface="Times New Roman" pitchFamily="18" charset="0"/>
                <a:cs typeface="Times New Roman" pitchFamily="18" charset="0"/>
              </a:rPr>
              <a:t>Range Ruler </a:t>
            </a:r>
            <a:r>
              <a:rPr lang="en-US" sz="2800" b="1" dirty="0" smtClean="0">
                <a:solidFill>
                  <a:srgbClr val="0070C0"/>
                </a:solidFill>
                <a:latin typeface="Times New Roman" pitchFamily="18" charset="0"/>
                <a:cs typeface="Times New Roman" pitchFamily="18" charset="0"/>
              </a:rPr>
              <a:t>Can Screen </a:t>
            </a:r>
            <a:r>
              <a:rPr lang="x-none" sz="2800" b="1" smtClean="0">
                <a:solidFill>
                  <a:srgbClr val="0070C0"/>
                </a:solidFill>
                <a:latin typeface="Times New Roman" pitchFamily="18" charset="0"/>
                <a:cs typeface="Times New Roman" pitchFamily="18" charset="0"/>
              </a:rPr>
              <a:t>Prostate </a:t>
            </a:r>
            <a:r>
              <a:rPr lang="en-US" sz="2800" b="1" dirty="0" smtClean="0">
                <a:solidFill>
                  <a:srgbClr val="0070C0"/>
                </a:solidFill>
                <a:latin typeface="Times New Roman" pitchFamily="18" charset="0"/>
                <a:cs typeface="Times New Roman" pitchFamily="18" charset="0"/>
              </a:rPr>
              <a:t>Tumor  </a:t>
            </a:r>
            <a:r>
              <a:rPr lang="en-US" sz="1200" b="1" dirty="0" smtClean="0">
                <a:solidFill>
                  <a:schemeClr val="accent2"/>
                </a:solidFill>
              </a:rPr>
              <a:t/>
            </a:r>
            <a:br>
              <a:rPr lang="en-US" sz="1200" b="1" dirty="0" smtClean="0">
                <a:solidFill>
                  <a:schemeClr val="accent2"/>
                </a:solidFill>
              </a:rPr>
            </a:br>
            <a:r>
              <a:rPr lang="en-US" sz="2000" b="1" dirty="0" err="1" smtClean="0">
                <a:solidFill>
                  <a:srgbClr val="C00000"/>
                </a:solidFill>
              </a:rPr>
              <a:t>Paresh</a:t>
            </a:r>
            <a:r>
              <a:rPr lang="en-US" sz="2000" b="1" dirty="0" smtClean="0">
                <a:solidFill>
                  <a:srgbClr val="C00000"/>
                </a:solidFill>
              </a:rPr>
              <a:t> Ray   (</a:t>
            </a:r>
            <a:r>
              <a:rPr lang="en-US" sz="2000" b="1" i="1" dirty="0" smtClean="0">
                <a:solidFill>
                  <a:srgbClr val="C00000"/>
                </a:solidFill>
              </a:rPr>
              <a:t>Jackson State University</a:t>
            </a:r>
            <a:r>
              <a:rPr lang="en-US" sz="2000" b="1" dirty="0" smtClean="0">
                <a:solidFill>
                  <a:srgbClr val="C00000"/>
                </a:solidFill>
              </a:rPr>
              <a:t>),  </a:t>
            </a:r>
            <a:r>
              <a:rPr lang="en-US" sz="2000" b="1" dirty="0" smtClean="0">
                <a:solidFill>
                  <a:schemeClr val="hlink"/>
                </a:solidFill>
              </a:rPr>
              <a:t>DMR-Award # </a:t>
            </a:r>
            <a:r>
              <a:rPr lang="en-US" sz="2000" b="1" dirty="0" smtClean="0"/>
              <a:t>1205194</a:t>
            </a:r>
            <a:endParaRPr lang="en-US" sz="2000" b="1" dirty="0" smtClean="0">
              <a:solidFill>
                <a:schemeClr val="hlink"/>
              </a:solidFill>
            </a:endParaRPr>
          </a:p>
        </p:txBody>
      </p:sp>
      <p:sp>
        <p:nvSpPr>
          <p:cNvPr id="2051" name="Rectangle 5"/>
          <p:cNvSpPr>
            <a:spLocks noChangeArrowheads="1"/>
          </p:cNvSpPr>
          <p:nvPr/>
        </p:nvSpPr>
        <p:spPr bwMode="auto">
          <a:xfrm>
            <a:off x="784225" y="6281738"/>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200"/>
          </a:p>
        </p:txBody>
      </p:sp>
      <p:sp>
        <p:nvSpPr>
          <p:cNvPr id="2052" name="Text Box 28"/>
          <p:cNvSpPr txBox="1">
            <a:spLocks noChangeArrowheads="1"/>
          </p:cNvSpPr>
          <p:nvPr/>
        </p:nvSpPr>
        <p:spPr bwMode="auto">
          <a:xfrm>
            <a:off x="0" y="1305327"/>
            <a:ext cx="429904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b="1" dirty="0" smtClean="0">
                <a:latin typeface="Times New Roman" pitchFamily="18" charset="0"/>
                <a:cs typeface="Times New Roman" pitchFamily="18" charset="0"/>
              </a:rPr>
              <a:t>Since the ability to detect very low levels of prostate specific membrane antigen (PSMA) may enable doctors to diagnose men with prostate cancer recurrence, it has the capability to reduce prostate cancer-related mortality and morbidity.  </a:t>
            </a:r>
          </a:p>
          <a:p>
            <a:pPr algn="just" eaLnBrk="1" hangingPunct="1"/>
            <a:endParaRPr lang="en-US" b="1" dirty="0" smtClean="0">
              <a:latin typeface="Times New Roman" pitchFamily="18" charset="0"/>
              <a:cs typeface="Times New Roman" pitchFamily="18" charset="0"/>
            </a:endParaRPr>
          </a:p>
          <a:p>
            <a:pPr algn="just" eaLnBrk="1" hangingPunct="1"/>
            <a:r>
              <a:rPr lang="en-US" b="1" dirty="0" smtClean="0">
                <a:latin typeface="Times New Roman" pitchFamily="18" charset="0"/>
                <a:cs typeface="Times New Roman" pitchFamily="18" charset="0"/>
              </a:rPr>
              <a:t>We have developed long-range two-photon scattering (TPS) spectroscopy ruler using gold </a:t>
            </a:r>
            <a:r>
              <a:rPr lang="en-US" b="1" dirty="0" err="1" smtClean="0">
                <a:latin typeface="Times New Roman" pitchFamily="18" charset="0"/>
                <a:cs typeface="Times New Roman" pitchFamily="18" charset="0"/>
              </a:rPr>
              <a:t>nano</a:t>
            </a:r>
            <a:r>
              <a:rPr lang="en-US" b="1" dirty="0" smtClean="0">
                <a:latin typeface="Times New Roman" pitchFamily="18" charset="0"/>
                <a:cs typeface="Times New Roman" pitchFamily="18" charset="0"/>
              </a:rPr>
              <a:t>-antenna separated by bi-functional rigid double strand DNA molecule, which can be used for the screening of prostate-specific membrane antigen (PSMA) (+) prostate cancer cells even at 5 cells/</a:t>
            </a:r>
            <a:r>
              <a:rPr lang="en-US" b="1" dirty="0" err="1" smtClean="0">
                <a:latin typeface="Times New Roman" pitchFamily="18" charset="0"/>
                <a:cs typeface="Times New Roman" pitchFamily="18" charset="0"/>
              </a:rPr>
              <a:t>mL</a:t>
            </a:r>
            <a:r>
              <a:rPr lang="en-US" b="1" dirty="0" smtClean="0">
                <a:latin typeface="Times New Roman" pitchFamily="18" charset="0"/>
                <a:cs typeface="Times New Roman" pitchFamily="18" charset="0"/>
              </a:rPr>
              <a:t> level.</a:t>
            </a:r>
            <a:endParaRPr lang="en-US" b="1" dirty="0" smtClean="0">
              <a:solidFill>
                <a:schemeClr val="accent2"/>
              </a:solidFill>
              <a:latin typeface="Times New Roman" pitchFamily="18" charset="0"/>
              <a:cs typeface="Times New Roman" pitchFamily="18" charset="0"/>
            </a:endParaRPr>
          </a:p>
          <a:p>
            <a:pPr algn="just" eaLnBrk="1" hangingPunct="1"/>
            <a:endParaRPr lang="en-US" b="1" dirty="0" smtClean="0">
              <a:solidFill>
                <a:schemeClr val="accent2"/>
              </a:solidFill>
              <a:latin typeface="Times New Roman" pitchFamily="18" charset="0"/>
              <a:cs typeface="Times New Roman" pitchFamily="18" charset="0"/>
            </a:endParaRPr>
          </a:p>
          <a:p>
            <a:pPr algn="just" eaLnBrk="1" hangingPunct="1"/>
            <a:r>
              <a:rPr lang="en-US" b="1" dirty="0" smtClean="0">
                <a:solidFill>
                  <a:srgbClr val="7030A0"/>
                </a:solidFill>
                <a:latin typeface="Times New Roman" pitchFamily="18" charset="0"/>
                <a:cs typeface="Times New Roman" pitchFamily="18" charset="0"/>
              </a:rPr>
              <a:t>Published in </a:t>
            </a:r>
            <a:r>
              <a:rPr lang="en-US" b="1" i="1" dirty="0" smtClean="0">
                <a:solidFill>
                  <a:srgbClr val="7030A0"/>
                </a:solidFill>
                <a:latin typeface="Times New Roman" pitchFamily="18" charset="0"/>
                <a:cs typeface="Times New Roman" pitchFamily="18" charset="0"/>
              </a:rPr>
              <a:t>Chem. Sci</a:t>
            </a:r>
            <a:r>
              <a:rPr lang="en-US" b="1" dirty="0" smtClean="0">
                <a:solidFill>
                  <a:srgbClr val="7030A0"/>
                </a:solidFill>
                <a:latin typeface="Times New Roman" pitchFamily="18" charset="0"/>
                <a:cs typeface="Times New Roman" pitchFamily="18" charset="0"/>
              </a:rPr>
              <a:t>., 2015,  6, 2411 - 2418</a:t>
            </a:r>
            <a:endParaRPr lang="en-US" b="1" dirty="0">
              <a:solidFill>
                <a:srgbClr val="7030A0"/>
              </a:solidFill>
              <a:latin typeface="Times New Roman" pitchFamily="18" charset="0"/>
              <a:cs typeface="Times New Roman" pitchFamily="18" charset="0"/>
            </a:endParaRPr>
          </a:p>
        </p:txBody>
      </p:sp>
      <p:sp>
        <p:nvSpPr>
          <p:cNvPr id="2054" name="Rectangle 37"/>
          <p:cNvSpPr>
            <a:spLocks noChangeArrowheads="1"/>
          </p:cNvSpPr>
          <p:nvPr/>
        </p:nvSpPr>
        <p:spPr bwMode="auto">
          <a:xfrm>
            <a:off x="4667250" y="1524000"/>
            <a:ext cx="40767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5"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9" name="Picture 5" descr="http://www.nsf.gov/images/logos/nsf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91" y="118750"/>
            <a:ext cx="991555" cy="9975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vised Scheme 1111"/>
          <p:cNvPicPr>
            <a:picLocks noChangeAspect="1" noChangeArrowheads="1"/>
          </p:cNvPicPr>
          <p:nvPr/>
        </p:nvPicPr>
        <p:blipFill>
          <a:blip r:embed="rId4" cstate="print"/>
          <a:srcRect/>
          <a:stretch>
            <a:fillRect/>
          </a:stretch>
        </p:blipFill>
        <p:spPr bwMode="auto">
          <a:xfrm>
            <a:off x="4667534" y="1514901"/>
            <a:ext cx="4094329" cy="2565780"/>
          </a:xfrm>
          <a:prstGeom prst="rect">
            <a:avLst/>
          </a:prstGeom>
          <a:noFill/>
          <a:ln w="9525">
            <a:noFill/>
            <a:miter lim="800000"/>
            <a:headEnd/>
            <a:tailEnd/>
          </a:ln>
        </p:spPr>
      </p:pic>
      <p:pic>
        <p:nvPicPr>
          <p:cNvPr id="1027" name="Picture 3" descr="Chem"/>
          <p:cNvPicPr>
            <a:picLocks noChangeAspect="1" noChangeArrowheads="1"/>
          </p:cNvPicPr>
          <p:nvPr/>
        </p:nvPicPr>
        <p:blipFill>
          <a:blip r:embed="rId5" cstate="print"/>
          <a:srcRect/>
          <a:stretch>
            <a:fillRect/>
          </a:stretch>
        </p:blipFill>
        <p:spPr bwMode="auto">
          <a:xfrm>
            <a:off x="4653886" y="4121624"/>
            <a:ext cx="4121624" cy="256577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2715</TotalTime>
  <Words>42</Words>
  <Application>Microsoft Macintosh PowerPoint</Application>
  <PresentationFormat>On-screen Show (4:3)</PresentationFormat>
  <Paragraphs>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  Nanomaterial Based  Long-Range Ruler Can Screen Prostate Tumor   Paresh Ray   (Jackson State University),  DMR-Award # 1205194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PCRAY</dc:creator>
  <cp:lastModifiedBy>Bob</cp:lastModifiedBy>
  <cp:revision>73</cp:revision>
  <cp:lastPrinted>2014-07-10T15:47:56Z</cp:lastPrinted>
  <dcterms:created xsi:type="dcterms:W3CDTF">2004-08-07T03:10:56Z</dcterms:created>
  <dcterms:modified xsi:type="dcterms:W3CDTF">2015-08-01T16:50:02Z</dcterms:modified>
</cp:coreProperties>
</file>